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6" r:id="rId2"/>
    <p:sldId id="297" r:id="rId3"/>
    <p:sldId id="257" r:id="rId4"/>
    <p:sldId id="288" r:id="rId5"/>
    <p:sldId id="282" r:id="rId6"/>
    <p:sldId id="283" r:id="rId7"/>
    <p:sldId id="284" r:id="rId8"/>
    <p:sldId id="285" r:id="rId9"/>
    <p:sldId id="286" r:id="rId10"/>
    <p:sldId id="287" r:id="rId11"/>
    <p:sldId id="263" r:id="rId12"/>
    <p:sldId id="258" r:id="rId13"/>
    <p:sldId id="259" r:id="rId14"/>
    <p:sldId id="260" r:id="rId15"/>
    <p:sldId id="26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0" r:id="rId31"/>
    <p:sldId id="293" r:id="rId32"/>
    <p:sldId id="291" r:id="rId33"/>
    <p:sldId id="294" r:id="rId34"/>
    <p:sldId id="295" r:id="rId35"/>
    <p:sldId id="292" r:id="rId36"/>
    <p:sldId id="289" r:id="rId37"/>
    <p:sldId id="278" r:id="rId38"/>
    <p:sldId id="279" r:id="rId39"/>
    <p:sldId id="280" r:id="rId40"/>
    <p:sldId id="281" r:id="rId4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A1162-A584-4FB9-93B3-CE729C9ECEBC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FD7AF-8BB2-4385-B62D-9BC820DFDB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34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FD7AF-8BB2-4385-B62D-9BC820DFDB72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FD7AF-8BB2-4385-B62D-9BC820DFDB7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FD7AF-8BB2-4385-B62D-9BC820DFDB72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61F4D-C6FB-4D9C-BA78-84F07DADD32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FD7AF-8BB2-4385-B62D-9BC820DFDB72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FD7AF-8BB2-4385-B62D-9BC820DFDB72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0" smoothness="6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2A9B70-D9E8-4853-8F0E-86650B9FE2DA}" type="datetimeFigureOut">
              <a:rPr lang="es-MX" smtClean="0"/>
              <a:t>27/03/2013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0B0D21-C6C2-4F2A-93D8-6A8A3347E5B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629544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COLEGIO DE CIENCIAS Y HUMANIDADES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PLANTEL AZCAPOTZALCO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>
                <a:solidFill>
                  <a:srgbClr val="FFFF00"/>
                </a:solidFill>
              </a:rPr>
              <a:t/>
            </a:r>
            <a:br>
              <a:rPr lang="es-MX" dirty="0">
                <a:solidFill>
                  <a:srgbClr val="FFFF00"/>
                </a:solidFill>
              </a:rPr>
            </a:br>
            <a:r>
              <a:rPr lang="es-MX" sz="5300" b="1" dirty="0" smtClean="0">
                <a:solidFill>
                  <a:srgbClr val="FFFF00"/>
                </a:solidFill>
              </a:rPr>
              <a:t>PSICOLOGÍA II</a:t>
            </a:r>
            <a:endParaRPr lang="es-MX" sz="5300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996952"/>
            <a:ext cx="6400800" cy="280831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s-ES_tradnl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CELON GALVAN JULIETA </a:t>
            </a:r>
            <a:br>
              <a:rPr lang="es-ES_tradnl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s-ES_tradn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GRUPO 617 </a:t>
            </a:r>
            <a:r>
              <a:rPr lang="es-ES_tradnl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PSICOLOGÍA </a:t>
            </a:r>
            <a:r>
              <a:rPr lang="es-ES_tradnl" b="1" dirty="0"/>
              <a:t>II</a:t>
            </a:r>
            <a:br>
              <a:rPr lang="es-ES_tradnl" b="1" dirty="0"/>
            </a:br>
            <a:r>
              <a:rPr lang="es-ES_tradnl" b="1" dirty="0"/>
              <a:t/>
            </a:r>
            <a:br>
              <a:rPr lang="es-ES_tradnl" b="1" dirty="0"/>
            </a:br>
            <a:r>
              <a:rPr lang="es-MX" dirty="0">
                <a:solidFill>
                  <a:srgbClr val="FFFFFF"/>
                </a:solidFill>
              </a:rPr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27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16832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FFFFFF"/>
                </a:solidFill>
                <a:latin typeface="Comic Sans MS" pitchFamily="66" charset="0"/>
              </a:rPr>
              <a:t>TEORÍA DE DOLLARD Y MILLER INTENTARON INTEGRAR CONDUCTA Y </a:t>
            </a:r>
            <a:r>
              <a:rPr lang="es-MX" sz="4000" b="1" dirty="0" smtClean="0">
                <a:solidFill>
                  <a:srgbClr val="FFFFFF"/>
                </a:solidFill>
                <a:latin typeface="Comic Sans MS" pitchFamily="66" charset="0"/>
              </a:rPr>
              <a:t>PSICOANALISIS</a:t>
            </a:r>
            <a:endParaRPr lang="es-ES_tradnl" sz="4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780928"/>
            <a:ext cx="8229600" cy="4525962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Las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frustraciones 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generan agresividad. Aquello que te evita tener aquello que deseas puede desencadenar en agresividad. Esta agresividad puede ser directa hacia la persona que te genera la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frustración 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o indirecta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desplazándola 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a una tercera persona u objeto.</a:t>
            </a:r>
            <a:endParaRPr lang="es-ES_tradnl" sz="2400" dirty="0">
              <a:solidFill>
                <a:srgbClr val="FFFFFF"/>
              </a:solidFill>
              <a:latin typeface="Comic Sans MS" pitchFamily="66" charset="0"/>
            </a:endParaRPr>
          </a:p>
          <a:p>
            <a:endParaRPr lang="es-ES_tradnl" sz="2400" dirty="0">
              <a:solidFill>
                <a:srgbClr val="FFFFFF"/>
              </a:solidFill>
              <a:latin typeface="Comic Sans MS" pitchFamily="66" charset="0"/>
            </a:endParaRPr>
          </a:p>
          <a:p>
            <a:endParaRPr lang="es-ES_tradnl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rot="20057693">
            <a:off x="1395412" y="2520759"/>
            <a:ext cx="6160855" cy="1699709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solidFill>
                  <a:srgbClr val="EAEAEA"/>
                </a:solidFill>
                <a:latin typeface="Comic Sans MS" pitchFamily="66" charset="0"/>
              </a:rPr>
              <a:t>Tipos de violencia</a:t>
            </a:r>
            <a:endParaRPr lang="es-MX" sz="48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t1.gstatic.com/images?q=tbn:ANd9GcSZPBlnlofrJR8LYmPvvd61jUs7s3S1Hh2DOrjWzEVjYeQq6-_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13665" r="19990" b="16251"/>
          <a:stretch/>
        </p:blipFill>
        <p:spPr bwMode="auto">
          <a:xfrm>
            <a:off x="467544" y="451612"/>
            <a:ext cx="3240360" cy="3065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359" r="5348" b="7660"/>
          <a:stretch/>
        </p:blipFill>
        <p:spPr bwMode="auto">
          <a:xfrm>
            <a:off x="5508104" y="3140968"/>
            <a:ext cx="3250059" cy="3297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5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Comic Sans MS" pitchFamily="66" charset="0"/>
              </a:rPr>
              <a:t>Violencia Psicológica</a:t>
            </a:r>
            <a:endParaRPr lang="es-E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7704856" cy="335354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" sz="9600" dirty="0" smtClean="0">
                <a:solidFill>
                  <a:srgbClr val="FFFFFF"/>
                </a:solidFill>
                <a:latin typeface="Comic Sans MS" pitchFamily="66" charset="0"/>
              </a:rPr>
              <a:t>Se liga a patrones de conducta que consisten en omisiones y actos repetitivos, cuyas formas de expresión pueden ser prohibiciones, coacciones, condicionamientos, intimidaciones, amenazas, actitudes devaluatorias, de abandono y que provoquen en quien las recibe, deterioro, disminución o afectación de la estructura de su personalidad.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51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                           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744">
            <a:off x="614176" y="635966"/>
            <a:ext cx="3002144" cy="20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69" y="1558936"/>
            <a:ext cx="2227343" cy="328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300">
            <a:off x="5839457" y="3620653"/>
            <a:ext cx="2616324" cy="207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720">
            <a:off x="422567" y="3508922"/>
            <a:ext cx="3037552" cy="20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9894">
            <a:off x="5799441" y="839502"/>
            <a:ext cx="269635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Comic Sans MS" pitchFamily="66" charset="0"/>
              </a:rPr>
              <a:t>Violencia Económica</a:t>
            </a:r>
            <a:endParaRPr lang="es-E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128792" cy="304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rgbClr val="FFFFFF"/>
                </a:solidFill>
                <a:latin typeface="Comic Sans MS" pitchFamily="66" charset="0"/>
              </a:rPr>
              <a:t>Se expresa en patrones de conducta vinculadas a controlar a alguien haciéndola económicamente dependiente. Incluye el control y manejo del dinero, las propiedades y, en general, de todos los recursos de la familia. En la mayoría de los casos por lo general se da por parte del hombre.</a:t>
            </a:r>
            <a:endParaRPr lang="es-ES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         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366">
            <a:off x="673583" y="408084"/>
            <a:ext cx="1873121" cy="272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015">
            <a:off x="2988590" y="651018"/>
            <a:ext cx="2477837" cy="2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28">
            <a:off x="5691561" y="510937"/>
            <a:ext cx="3089068" cy="327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985">
            <a:off x="755576" y="3803907"/>
            <a:ext cx="2610991" cy="19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325">
            <a:off x="6106289" y="4054028"/>
            <a:ext cx="2594071" cy="194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73" y="3466166"/>
            <a:ext cx="1892597" cy="240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/>
          </a:bodyPr>
          <a:lstStyle/>
          <a:p>
            <a:r>
              <a:rPr lang="es-MX" sz="7200" dirty="0">
                <a:solidFill>
                  <a:srgbClr val="FFFFFF"/>
                </a:solidFill>
                <a:latin typeface="Comic Sans MS" pitchFamily="66" charset="0"/>
              </a:rPr>
              <a:t>V</a:t>
            </a:r>
            <a:r>
              <a:rPr lang="es-MX" sz="7200" dirty="0" smtClean="0">
                <a:solidFill>
                  <a:srgbClr val="FFFFFF"/>
                </a:solidFill>
                <a:latin typeface="Comic Sans MS" pitchFamily="66" charset="0"/>
              </a:rPr>
              <a:t>iolencia</a:t>
            </a:r>
            <a:endParaRPr lang="es-MX" sz="7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0201" y="1560214"/>
            <a:ext cx="6400800" cy="1752600"/>
          </a:xfrm>
        </p:spPr>
        <p:txBody>
          <a:bodyPr>
            <a:normAutofit/>
          </a:bodyPr>
          <a:lstStyle/>
          <a:p>
            <a:r>
              <a:rPr lang="es-MX" sz="6600" dirty="0" smtClean="0">
                <a:solidFill>
                  <a:srgbClr val="FFFFFF"/>
                </a:solidFill>
                <a:latin typeface="Comic Sans MS" pitchFamily="66" charset="0"/>
              </a:rPr>
              <a:t>Física</a:t>
            </a:r>
            <a:endParaRPr lang="es-MX" sz="6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5123" name="Picture 3" descr="http://1.bp.blogspot.com/_lb56Eys-YpY/TBZ27P8YK5I/AAAAAAAAAAM/xj4Z4pdaakw/s320/2007_12_18_000049154T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3404">
            <a:off x="2453413" y="3326310"/>
            <a:ext cx="4036968" cy="2462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84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6694" y="83671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MX" sz="4000" dirty="0" smtClean="0">
                <a:solidFill>
                  <a:srgbClr val="FFFFFF"/>
                </a:solidFill>
                <a:latin typeface="Comic Sans MS" pitchFamily="66" charset="0"/>
              </a:rPr>
              <a:t>Violencia Física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2294" y="1268760"/>
            <a:ext cx="8229600" cy="5357850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Acto de agresión intencional, repetitivos, en el que se utilice alguna parte del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cuerpo o 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algún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objeto, inmovilizando 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o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causando 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daño a la integridad física de su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contraparte.</a:t>
            </a:r>
            <a:endParaRPr lang="es-MX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t1.gstatic.com/images?q=tbn:ANd9GcQOyURaJWkc1uJps38H9SigYQqAgZY9mGbbcY0J6OALZjxYsmJp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5059">
            <a:off x="2786050" y="3786190"/>
            <a:ext cx="3622089" cy="225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6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745640"/>
            <a:ext cx="6768752" cy="6858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Se expresa a través de</a:t>
            </a:r>
            <a:r>
              <a:rPr lang="es-MX" dirty="0" smtClean="0"/>
              <a:t>: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1380" y="1307778"/>
            <a:ext cx="8229600" cy="5000660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>Sujeción (</a:t>
            </a: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control) </a:t>
            </a:r>
          </a:p>
          <a:p>
            <a:endParaRPr lang="es-MX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Lesiones </a:t>
            </a:r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>con puño, mano o </a:t>
            </a: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pie</a:t>
            </a:r>
          </a:p>
          <a:p>
            <a:endParaRPr lang="es-MX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Lesiones </a:t>
            </a:r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>con </a:t>
            </a: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objetos</a:t>
            </a:r>
          </a:p>
          <a:p>
            <a:endParaRPr lang="es-MX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Golpes</a:t>
            </a:r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s-MX" sz="2000" dirty="0">
                <a:solidFill>
                  <a:srgbClr val="FFFFFF"/>
                </a:solidFill>
                <a:latin typeface="Comic Sans MS" pitchFamily="66" charset="0"/>
              </a:rPr>
            </a:br>
            <a:endParaRPr lang="es-MX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Privación </a:t>
            </a:r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>de alimentos</a:t>
            </a:r>
            <a:br>
              <a:rPr lang="es-MX" sz="2000" dirty="0">
                <a:solidFill>
                  <a:srgbClr val="FFFFFF"/>
                </a:solidFill>
                <a:latin typeface="Comic Sans MS" pitchFamily="66" charset="0"/>
              </a:rPr>
            </a:br>
            <a:endParaRPr lang="es-MX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Descuido </a:t>
            </a:r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>físico</a:t>
            </a:r>
          </a:p>
          <a:p>
            <a:endParaRPr lang="es-MX" dirty="0"/>
          </a:p>
        </p:txBody>
      </p:sp>
      <p:pic>
        <p:nvPicPr>
          <p:cNvPr id="2050" name="Picture 2" descr="http://t3.gstatic.com/images?q=tbn:ANd9GcTf9m46NVB2McnWCotfh1f_cqZSQbjWHlL6abe4ArmgiQofRQp4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7152">
            <a:off x="6143847" y="4019627"/>
            <a:ext cx="2488230" cy="2411838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RGNtHLRp9Gv0ZXd2J_ehC0fJivthKsfZDWaZviipr4XZnrzr6Uf6mhoAx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4180">
            <a:off x="5782537" y="1249048"/>
            <a:ext cx="2999382" cy="2082472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R_ZqTxKFEQUKh1tl_O5Kj0Jbd3xW9plPAzVsf4WV12xBcFNLX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8532">
            <a:off x="4081486" y="2851293"/>
            <a:ext cx="2887540" cy="2162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/>
          </a:bodyPr>
          <a:lstStyle/>
          <a:p>
            <a:r>
              <a:rPr lang="es-MX" sz="7200" dirty="0">
                <a:solidFill>
                  <a:srgbClr val="FFFFFF"/>
                </a:solidFill>
                <a:latin typeface="Comic Sans MS" pitchFamily="66" charset="0"/>
              </a:rPr>
              <a:t>V</a:t>
            </a:r>
            <a:r>
              <a:rPr lang="es-MX" sz="7200" dirty="0" smtClean="0">
                <a:solidFill>
                  <a:srgbClr val="FFFFFF"/>
                </a:solidFill>
                <a:latin typeface="Comic Sans MS" pitchFamily="66" charset="0"/>
              </a:rPr>
              <a:t>iolencia</a:t>
            </a:r>
            <a:endParaRPr lang="es-MX" sz="7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654324"/>
            <a:ext cx="6400800" cy="1752600"/>
          </a:xfrm>
        </p:spPr>
        <p:txBody>
          <a:bodyPr>
            <a:normAutofit/>
          </a:bodyPr>
          <a:lstStyle/>
          <a:p>
            <a:r>
              <a:rPr lang="es-MX" sz="6600" dirty="0" smtClean="0">
                <a:solidFill>
                  <a:srgbClr val="FFFFFF"/>
                </a:solidFill>
                <a:latin typeface="Comic Sans MS" pitchFamily="66" charset="0"/>
              </a:rPr>
              <a:t>Sexual</a:t>
            </a:r>
            <a:endParaRPr lang="es-MX" sz="6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7410" name="AutoShape 2" descr="data:image/jpeg;base64,/9j/4AAQSkZJRgABAQAAAQABAAD/2wCEAAkGBhISEBIQEhIQFRAQFBQVEBIVFBASFBAVFBAVFBUQFBQXHCYeFxkjGRQUHy8gIycpLCwsFR4xNTAqNSYrLCkBCQoKDgwOGg8PGiwkHyQsLCksLCwpKSwpLCkpLCksKSwsLCwpKSksKSkpKSwsKSwsLCwpKSwsLCwsLCksLCwpLP/AABEIALsA8AMBIgACEQEDEQH/xAAcAAACAgMBAQAAAAAAAAAAAAAEBQMGAQIHAAj/xABMEAABAwIEAwIHCwgJBAMAAAABAAIDBBEFEiExBkFRYXEHEyIyobPSIyRCUnSBkZOxwdEUFTNDU2KS8BYXJTREVHKCojVko+Fjc4P/xAAZAQADAQEBAAAAAAAAAAAAAAABAgMABAX/xAAmEQACAgICAgEFAAMAAAAAAAAAAQIRAyESMRNBBCIyUWGhFLHR/9oADAMBAAIRAxEAPwCr8VO9/wBZ8pm9YUsTDiv/AKhW/KZvWFLgV5M7TZ6CWiZhU7ChGuRMZSGC4yi4igYyi4SrR/QQ5gREbUPCjYwmCieFiYQhCwBGxBYYJadFYaBvubVXbqy0H6Nqri7IZ+kQYvT54ZG9QbLkMry1zgOS7W9lwR1XJscw/LPIBtm0S509NG+O+0aYLUnNYq4Ur9lWMKpLaqy0vJQjfs6WM2jRYIUkQ0CwQug4vZAVBZFEIe2pSyCaFbELOVb5UtgIsi9kUhavAImNVrlUuVeyomIsiyApMqxlWsxpZYyKXKvZVjHLeKh/aFb8pn9YUrCZ8UuH5wrflM/rClocoZFUjoXRLG1ERMUERRkQSJGN2NRMSxHGoKmvYw5SdVaKoI3gKPhSehqg4aJtTlMFDCBqNjah6dGMWGNg1WbD2+5tVbVmoP0TVbF2c/yOkC41iAhjLr68lzaV5kkLjzN044txMyTFg81uiX0dOp5JcmUxQ4xsMo4Nk5po7BQ0cFgCjoGFx0SJDydILjGgWrgpw1RyBVOJu3ZA4aKEIh+yhSsY1svBbL1ljGpCyFmy9ZYxgryzZeWMYXlmy9ZYxhYKzZeWMcl4tid+cK3tqZvWlLo4jZO+KD7/AKz5TN6wpbdRnLbRdPSMRNIKZQxm10LSgE6pxHYDsQj2MjNMQEPiNAx5zWF+qJMOlxsh3vVTM2oacN0CdU4SmCRNaU7LdGQ2p0axA06MDrIFCV7wASdgja7FhDSN18t48kfeqdXY6ySZsANmA3eetuSlrqwzyC3mN0aOwJ4ypEpR5tEVPTl5zHUlOKOjtuvUFLYI09AkKm0bLmwTimgyttz5rXDqHK3M7zjsEW5qtGNHHknbpEBaontRDgoXrNEwd7dEOQiZFBZK0OjAavZVtZZIQCaEL1llZssA1WLLeywiE1svLZYssYxZYIUllrZExyvin+/1nymb1hSwHVH8Wn3/AFnymb1hSyI6rmmnbLJaGdPAOqLD8qAkmDG5jsiaWta4WNjdGIyYxi2uD3hQVVMSQRzUDgWEFpu0+hESTXjc74vNOt6YJPWjaKlI1Nu5GxVjGjynAKlTcTPfdg05XWkFI5xu5xKea4k4Tvs6TTYkw+abravMkjMrCG33VNw+q8U650Cs1Bi7ZDopp2WuwVnD7mgkWzfamuBwut5bbEbHqmUY0S81D/ygN1ydO9Otgf0jlo5DdPcOwjL5b/O5Dp2rfB8IyDO8eUdh07+1NC1WjjrbOfJlt0iBwUbgiHNUJCciiB6geiHhQvCmwg8g0Q1kVIhyEjKRPALyyAvXQCeAXrLy8iYxZeIWV6yJjSyxZbkLwCxjFlqFusALGOJ8YYllxGuB5VU4/wDK5KxirRY6ojjVl8Sr/lc/rXJBIVZ4osl5pFrgxaNzbHpsUrNQWP0Oh2SVhPJSFxOt9QlWBIdZ9dFrdjAEf7w9Kxh+Ne5uiedJOfekEFSDoQtKp5BHTkkWKtDSn7XRf8JwWmczSxcOaWYzVMiu1gu5LMMxFzQLE9qZQVDHuzFozKMu9oukq0LcPEszvKaR6Fc8GpAywQtORujaLPnHxVv2Mixuls1N+HOHs7xO9wyjzR2qvGW4t0V04Nd7gf8AV9yvjhu2c2XJekPCFoVJZaPXQcyIyoXhTFaEKY3QM9QPRT2IWVK0OiB6HC3rKlkbS+RwawbucbAfiqZXeEqGM2EFQ6/mkgMD+1txqFJlF+y4rCof9ajedO8D/WL/AELZnhQDjZtM8/7lkgvZegsqu0vGcbgPGRyR35kBwTmlxCOQAse11+h+5EASvBYKSY7xjT0rTndmf8FjdysYdlesuV4h4TauZ2WBjImn/c7vJWcLxSukN/yt5tvbYehNQLOprypeG8XThr2Pa2aRvma5HP6gfGTbC+L4pW3cHRvBs5jhq09qX9BOR8af9Sr/AJXP61yRvannGo/tKv8Alc/rXJNZdPRykIYtsq2K8SmTMYib5QRTZc3kuFwhKcEvA6lOnYPIRoEk3saLoiptNFYsGYzLcjVJmYJK7TYjbtT7DKcxgNfa6g4NnSsyrY8hDQL5bBEU5ttslk4zC2Y2CkoszdL3Cbx0I816Q5a/qrlwRUAsezmNe1UVj9tCrJwj/eWG5Gh066KidEi+FRPUjio3oyCkRu2WhuhKzEmsflI/VukGtrhrgHfaqpXcdyvJjpo2CVt/0weW6HfTqFNNdD8G1ySLndVbi3iYwNyRND5nebfzW9rvwSqn4lqnMImkjJ5iNuQDXYc7Jc52eQk65SPsSSkGMWtiY18rZPHTu/KJ22LGOt4mL/ZsSk2P45JK+73ZpNnOsPJv+rjHIBMq5+Ruc+c7Oe7kEhwiIZiTqW3t3ncpGyiRtT4QSbv26firBg80cRsAAeR0QwdolmHQunqA29mX1PYFP7lssvoeuyw1le5znNZCXlu5Gg+bqq5NN4yQiLMyUcrlp03FxzXZ8DwuNsejRtubElcg40gEVZVNaLHPccrAi6XDNOVBzRbViWXHKixDppL3sBnPLdASza3cbuO99UJICXLdoLnd3p7F3cUcWxrhkTpHloNmgZnnoB/Oys2FVIcC1pysAsLfb3qvvlEMIjHnzHM/qGjRo+dZibJk+K30uQMG1uLPbIA12sZBaeljuE/42qWvFLVw3D5Y/d7aEubaziFTHssft+5W7EKnxohYBplGYcz5PJRl9yaL49xaZWuMx/adf8rn9a5JLKzcXQj8415/7qf1pVckbYrps4jQMKy+Bw5I+jp9bp7TUgINxcIW7MVPDhaUE7N1VtgxC7L9uiR0cDM7+gNgPnTmWJgaHEWAQbtmNqjFchBvvbRNyM7A4bkKnvw5zyX303CsuBzHJlO4TRAwuB/IjZFMFjoospRMd+iYIRC8qxcLO98Mueeir8Tj0TrAZmsma9xIDdSeiV6CjopKhnlDRdxAGu5A16d60ZiMTvKEjbDqQLKrYvVCplytyuZH5jTaxPxipuRVIX12JSF0crzaSJ0obYeTIx9gGn5klq8Yc51z89rbbJ5UwZGnQkfDYfSWH7lUK4gOu03adrcuzvUu+yiCZZbtfY6nKR3BZbUa3+OPoNkC2YD7x07QtyfIuORuEKCA4468QtuNB267JJRXy37T9qsNXCCB2eUlMMNw5zfju+cX3WrQYvZFNVFoPQhGcNx5HNJ3KCqoiQ0W3cB3appTjKW9hU5dFo/cdXwSouy3YuV+FmhMVb474FQ0Fp/ebo5v2K98P12gQnhXw4TYc541fC4Pb3bOH0a/MubD9ORJlssdOjhDpNSe1FQGxBte3LqeiEgbcpnBM1rhYG45r1pa0eaneyeWryuzHWc+cTszo1oR2HVovZ5uOaSPaTqetx11U0EDjawv0A3PakYUWiXCmPYXxnNY+Vtp3dUbhrgPKPnR7fYkFPWuijLQbOdyHJTU9cdy4DtPVJVjp0bcbTWr60daqf1pVehjzFPeNob4jW6/4qf5vdSltJTG6t0cozo4LBM6duiCgamFNoVo9GKhLo9wBt5Wv0omauzssNWt9J6oTGW5ZnjtQ0TgL2RcdGDIcVcLDXLzVnws6BwVSpdTbqrdhrQ1oBRRh1TvuEUAgad46FMac9iJjaJhRQNmk9AvBi9L5LHE7WN0j6HS2bCqNib36Dp2lOeHiPFuvlBzW0Go56lViCra5hcD5NruP2BDHFXbAlrOgNr9pXGpUdahy0X2vZFI0tc9oP8AOy59jGGSwvc7yXsPw27EfvDke1GU9ZqmLXh4s7UHdK81eing/ZTBUNPZ2fgvCrLdtQj8c4acwGWHymjUs+E3tb1CrbKm4vzG4VotS6ISi4umPy7OzvGiigja0CMbcu1K48QcO7osvxXqLd32pqYLGPF1XGGQZLB7CPGW+F0PeleF4gXue03tuCRzQtXiMZaRe5/9qGPFWggjNpysg42hlOmX7BK+1hzVsnc2WmlEnmhpv9C53h1ULtePNcrY+ovF4sHz9+0LgnHZ6EHaKbhPg4YRne8nNs0eTYE6ap4zwaxPFmktPI3JVjw+mtbssnImDRojLNNvsTxwjqilUfgxjYfdHZgAdB17ElxKkgaSIBYRnJKRqWk8rp5xLxn58MDruAIkkGzf3W9qpWH6Etudb5u2/NdGJSf1SOfI4rURXXMyuNvpWGw3Y0knU6j70bXU93W5N9K9S0jrtPMkDXbfULoo5g3i2iJxGuP/AHU/P/5ShqaIhNuKoB+X1p11qZvWFBRxi26N2znJoQiM2oUcVl55Gp6K3Rip45YzPQbWrNc/NIT2rDdkb0Ylpn2cD2q74fI0tBVFarjgkrSwa7JTFgpSEziallI4HZHtm1QGQY0IbFzaGT/QfsRUL1DisIdE9rti0g23SsZK2UjCsRtEIzuD6LaIszC6iGBQg3zy91wimQxt2bfvN1yOjuhaVM9FWgHdNaPEQgY65o0LW27kQaKN+rTkdy+KeyyRpFolggluBZVzinhTMDUQC0gBL2D4YG9h1TPAnPuWu3bp39oT9rVJScHaGlFTVM4h+c7/AATf+d1r4wu3PzKy+ELh3xUoqIxaOY2eBoGydR3qtQ0w5m67uSkrRxShxdHg1g6KUZeSlZG0cgoKycNF9L8u/ql7N0GYfizY3BjzZrjv8U9VfcFOa1zsNO0d65vgnDE1S7MI3lvXYH5zyV8w/hyqpWh1vchochzmO/UIzwOWo9hhn4fd0WmpxaKBmeR7Wjlfc9gHMqhY9x2+Y5Irth2J2c8fcE9dwNHUEVLamV7r3cJAHtH7uTkO5L8e4EyNMjIz5LSSY/LB7m7juWXxfHtqxZ/I59aKu2vaHWAsCNe1TYa8FxNie5LaCldnBc09uh8nv6Kz4PTRuIazxwf8YZADr0OqrVuid+xTXPINxqHbfZZWLgWij8Z42oIPiWlzIScvjHk6BWnBsIkgvKPyeR+4bK21+y42R2LVFS+0rqFtx8GN0ZB+ci4TPFJoXyIo/E7ff1Zp/iZvWFLWjsTniVnv2r+UTesKW5E1ETUBB4m8tjcRuUe7ayTYzNo1vNxCJhZiuBvibFI7aVuYH50AAul4xQiTDW3ac7G3B7P5C5pf0JIybWwvRlg1VlweRtrg681WgmmEykOt1RYC80UgtujY5EkpJUxpZbhYKHFO9SVdM6VjmMtmcLNubD6UHA9M6Ft3WKWXTHT2VKrwmohF5IX5R8Jozt9CDbKHC4IK6QaO3ml47nJdU8OROJcWNzHc2sfQuNV+Tq8n5KPdFRzHQ6q0v4TgcNnjud+KBm4MHwJnDse0EfSFVY76YFmSJMHqARyurBRC6rlBw/NGb5oyORvum9P4wbltut1zzxNPo6o5Ytdm3F2FNlo5mGxIaXN7HNFwVyPCMCqKiwjYbc3kENHXVdmbCCLOcbHft7EbTQRtaA0ANHLl9C0ZcFTRDJJSqik4T4MobAzzPcebWjK0ferDScFUURBZDG4jnJ5R79U87tuRUJa48x9AVY5ovtEHFkjYmgWDGgAaAD0IcThp/REHkQT9iy+nvuPoJW0cIHM/TdFThF2tA4trYN4mPNnYDHJ8Zugd3hTseDfV7DzLeZ6qVzR1Q8zHfBP0Jn8mfoHjRJVYRTSCznFrju8NaHX6m26Ch4ZbE7xlxI3/AEtaT84W7aR97iyNp3SDfZKsz7f8DwQnqZ76McWWN7OBPzXQJjmlkAfO1sfMNzX05K1y5HbgAoduCB5vbTusqLLOfuheMUc84mPv6r+US+sKAaxMuJWe/av5RL6woBo0XSiJC8jVJalmeojaNT0+dN5juheHoc1Q6Xkw6fMlk6VhSt0dArbCmdGWnSOw02sFxWRtie8rr7sSJa4G9yD9i5LiDLSvHao4p8r1RTJGiCyLpX2IQrSiIyrtEiz0kxsm9A+4VVpKwk2Vows+Sli7MOIN01oX2cClMA1CbULrOBRkrQyY28eTsbfMstbIdbtI6KGplYwZnHTkq/XY2T+iOXtuuNwXoumy2OcAPKDAO/ZLp8Sbq1gznu8kKtxVTjrI8uPadAmlDVs+M3uCmoU7Gb0EMpnne/cpfyNw6oqGdp2cFOJe0KrzuK3EThfsXsjcOqla8ok1IvsPQt3RjchPD5KraaEeNkTZT1Wzqk6afQpGtb0W/wCTNIJBtb0JueCf3L+f8NU10Q/lHOx7lsJdOf4L1hbTUHYhaTQmyPD41af9ZryGH1reZt2rf8oabWdog24WHak6dEdDSxttoDbqueSx+v8AbKfV7MZ7kAH/ANosUbi4dOaFmZE43IFxtbRQOxARkZMxB31JU3GDGVjyKgANzrf0I2KwNjtZVT87uN7NJPIIjDJ5SSMpbfXUki6vySVITiyicRj35VfKJfWFLjoF2up4HoXyPkdAC+RznPOeUXc43JsHKB3g9w8704+sm9pdtHOcIxWXLGSleGYnJEDl576L6FqPBnhjxZ1KCP8A7J/bUB8FOFf5Rv1tR7a3EyOKM4mdzbdVzEPKdm+Nqvo7+qjCv8oPraj21q/wS4Sd6Rv1tR7aHGug2fNICIYF9F/1RYR/k2/W1PtrZvglwkf4Rv1tT7aziA4Dh7Tm2Vtw4abLqsfgrwobUg+tqPbR0Pg/w9ugpwP/ANJvaQUWY5jCNUwD7NJ30K6K3gqiH6gfxy+0tzwfR/sR/HL7Szi6Cjis9Q55uc3dfRDyucNufPc26Lsn9XeHX/u4+sn9tbjwfYf/AJcfWTe0pxhO9so5R9HJKcNeRmae7VOqaOIaZRquiM4CoAdKcfxze0pRwVRfsBp+/L7SoosFoorqSO1xcHsKxT0pc7Vxy8gugDhOk/Yj+KT2luOGKUfqv+Un4o8WC0c1xFoj1NwetyQjsMkMrbNec3MK9VPCVI9uV8II6ZpPaQdPwLQs1ZBlPZJP7a3FmtFSlrJI7g78h1Sf87SkuzeSP50XU6bhalaNIhvfV0jvSSt38MUpNzC0nvd+K5Z/Hc36orHIoo5hQ1sgblYHkdgJspJMTm2s+/S1l1SDBoGebG0d1/xQ9Vw9TvcXOjBJ55nj7CgvjSXQfKn2czbNUu+EGjtR1HCL+6SuJ+hXr+itL+yH8UntLZvC9KP1Q/if+K3+M/bN5V+CqwxxDY/Sh8Rc61oWtN99r/QVdP6OU37IfxP/ABWjuF6Um/ihfrmk/FH/AB2L5Ec4bSVNw8PLT0IRN6kamRx7ALK/Hhqm/Z/85PaWv9GKb9n/AM5faVFhA8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2" name="AutoShape 4" descr="data:image/jpeg;base64,/9j/4AAQSkZJRgABAQAAAQABAAD/2wCEAAkGBhISEBIQEhIQFRAQFBQVEBIVFBASFBAVFBAVFBUQFBQXHCYeFxkjGRQUHy8gIycpLCwsFR4xNTAqNSYrLCkBCQoKDgwOGg8PGiwkHyQsLCksLCwpKSwpLCkpLCksKSwsLCwpKSksKSkpKSwsKSwsLCwpKSwsLCwsLCksLCwpLP/AABEIALsA8AMBIgACEQEDEQH/xAAcAAACAgMBAQAAAAAAAAAAAAAEBQMGAQIHAAj/xABMEAABAwIEAwIHCwgJBAMAAAABAAIDBBEFEiExBkFRYXEHEyIyobPSIyRCUnSBkZOxwdEUFTNDU2KS8BYXJTREVHKCojVko+Fjc4P/xAAZAQADAQEBAAAAAAAAAAAAAAABAgMABAX/xAAmEQACAgICAgEFAAMAAAAAAAAAAQIRAyESMRNBBCIyUWGhFLHR/9oADAMBAAIRAxEAPwCr8VO9/wBZ8pm9YUsTDiv/AKhW/KZvWFLgV5M7TZ6CWiZhU7ChGuRMZSGC4yi4igYyi4SrR/QQ5gREbUPCjYwmCieFiYQhCwBGxBYYJadFYaBvubVXbqy0H6Nqri7IZ+kQYvT54ZG9QbLkMry1zgOS7W9lwR1XJscw/LPIBtm0S509NG+O+0aYLUnNYq4Ur9lWMKpLaqy0vJQjfs6WM2jRYIUkQ0CwQug4vZAVBZFEIe2pSyCaFbELOVb5UtgIsi9kUhavAImNVrlUuVeyomIsiyApMqxlWsxpZYyKXKvZVjHLeKh/aFb8pn9YUrCZ8UuH5wrflM/rClocoZFUjoXRLG1ERMUERRkQSJGN2NRMSxHGoKmvYw5SdVaKoI3gKPhSehqg4aJtTlMFDCBqNjah6dGMWGNg1WbD2+5tVbVmoP0TVbF2c/yOkC41iAhjLr68lzaV5kkLjzN044txMyTFg81uiX0dOp5JcmUxQ4xsMo4Nk5po7BQ0cFgCjoGFx0SJDydILjGgWrgpw1RyBVOJu3ZA4aKEIh+yhSsY1svBbL1ljGpCyFmy9ZYxgryzZeWMYXlmy9ZYxhYKzZeWMcl4tid+cK3tqZvWlLo4jZO+KD7/AKz5TN6wpbdRnLbRdPSMRNIKZQxm10LSgE6pxHYDsQj2MjNMQEPiNAx5zWF+qJMOlxsh3vVTM2oacN0CdU4SmCRNaU7LdGQ2p0axA06MDrIFCV7wASdgja7FhDSN18t48kfeqdXY6ySZsANmA3eetuSlrqwzyC3mN0aOwJ4ypEpR5tEVPTl5zHUlOKOjtuvUFLYI09AkKm0bLmwTimgyttz5rXDqHK3M7zjsEW5qtGNHHknbpEBaontRDgoXrNEwd7dEOQiZFBZK0OjAavZVtZZIQCaEL1llZssA1WLLeywiE1svLZYssYxZYIUllrZExyvin+/1nymb1hSwHVH8Wn3/AFnymb1hSyI6rmmnbLJaGdPAOqLD8qAkmDG5jsiaWta4WNjdGIyYxi2uD3hQVVMSQRzUDgWEFpu0+hESTXjc74vNOt6YJPWjaKlI1Nu5GxVjGjynAKlTcTPfdg05XWkFI5xu5xKea4k4Tvs6TTYkw+abravMkjMrCG33VNw+q8U650Cs1Bi7ZDopp2WuwVnD7mgkWzfamuBwut5bbEbHqmUY0S81D/ygN1ydO9Otgf0jlo5DdPcOwjL5b/O5Dp2rfB8IyDO8eUdh07+1NC1WjjrbOfJlt0iBwUbgiHNUJCciiB6geiHhQvCmwg8g0Q1kVIhyEjKRPALyyAvXQCeAXrLy8iYxZeIWV6yJjSyxZbkLwCxjFlqFusALGOJ8YYllxGuB5VU4/wDK5KxirRY6ojjVl8Sr/lc/rXJBIVZ4osl5pFrgxaNzbHpsUrNQWP0Oh2SVhPJSFxOt9QlWBIdZ9dFrdjAEf7w9Kxh+Ne5uiedJOfekEFSDoQtKp5BHTkkWKtDSn7XRf8JwWmczSxcOaWYzVMiu1gu5LMMxFzQLE9qZQVDHuzFozKMu9oukq0LcPEszvKaR6Fc8GpAywQtORujaLPnHxVv2Mixuls1N+HOHs7xO9wyjzR2qvGW4t0V04Nd7gf8AV9yvjhu2c2XJekPCFoVJZaPXQcyIyoXhTFaEKY3QM9QPRT2IWVK0OiB6HC3rKlkbS+RwawbucbAfiqZXeEqGM2EFQ6/mkgMD+1txqFJlF+y4rCof9ajedO8D/WL/AELZnhQDjZtM8/7lkgvZegsqu0vGcbgPGRyR35kBwTmlxCOQAse11+h+5EASvBYKSY7xjT0rTndmf8FjdysYdlesuV4h4TauZ2WBjImn/c7vJWcLxSukN/yt5tvbYehNQLOprypeG8XThr2Pa2aRvma5HP6gfGTbC+L4pW3cHRvBs5jhq09qX9BOR8af9Sr/AJXP61yRvannGo/tKv8Alc/rXJNZdPRykIYtsq2K8SmTMYib5QRTZc3kuFwhKcEvA6lOnYPIRoEk3saLoiptNFYsGYzLcjVJmYJK7TYjbtT7DKcxgNfa6g4NnSsyrY8hDQL5bBEU5ttslk4zC2Y2CkoszdL3Cbx0I816Q5a/qrlwRUAsezmNe1UVj9tCrJwj/eWG5Gh066KidEi+FRPUjio3oyCkRu2WhuhKzEmsflI/VukGtrhrgHfaqpXcdyvJjpo2CVt/0weW6HfTqFNNdD8G1ySLndVbi3iYwNyRND5nebfzW9rvwSqn4lqnMImkjJ5iNuQDXYc7Jc52eQk65SPsSSkGMWtiY18rZPHTu/KJ22LGOt4mL/ZsSk2P45JK+73ZpNnOsPJv+rjHIBMq5+Ruc+c7Oe7kEhwiIZiTqW3t3ncpGyiRtT4QSbv26firBg80cRsAAeR0QwdolmHQunqA29mX1PYFP7lssvoeuyw1le5znNZCXlu5Gg+bqq5NN4yQiLMyUcrlp03FxzXZ8DwuNsejRtubElcg40gEVZVNaLHPccrAi6XDNOVBzRbViWXHKixDppL3sBnPLdASza3cbuO99UJICXLdoLnd3p7F3cUcWxrhkTpHloNmgZnnoB/Oys2FVIcC1pysAsLfb3qvvlEMIjHnzHM/qGjRo+dZibJk+K30uQMG1uLPbIA12sZBaeljuE/42qWvFLVw3D5Y/d7aEubaziFTHssft+5W7EKnxohYBplGYcz5PJRl9yaL49xaZWuMx/adf8rn9a5JLKzcXQj8415/7qf1pVckbYrps4jQMKy+Bw5I+jp9bp7TUgINxcIW7MVPDhaUE7N1VtgxC7L9uiR0cDM7+gNgPnTmWJgaHEWAQbtmNqjFchBvvbRNyM7A4bkKnvw5zyX303CsuBzHJlO4TRAwuB/IjZFMFjoospRMd+iYIRC8qxcLO98Mueeir8Tj0TrAZmsma9xIDdSeiV6CjopKhnlDRdxAGu5A16d60ZiMTvKEjbDqQLKrYvVCplytyuZH5jTaxPxipuRVIX12JSF0crzaSJ0obYeTIx9gGn5klq8Yc51z89rbbJ5UwZGnQkfDYfSWH7lUK4gOu03adrcuzvUu+yiCZZbtfY6nKR3BZbUa3+OPoNkC2YD7x07QtyfIuORuEKCA4468QtuNB267JJRXy37T9qsNXCCB2eUlMMNw5zfju+cX3WrQYvZFNVFoPQhGcNx5HNJ3KCqoiQ0W3cB3appTjKW9hU5dFo/cdXwSouy3YuV+FmhMVb474FQ0Fp/ebo5v2K98P12gQnhXw4TYc541fC4Pb3bOH0a/MubD9ORJlssdOjhDpNSe1FQGxBte3LqeiEgbcpnBM1rhYG45r1pa0eaneyeWryuzHWc+cTszo1oR2HVovZ5uOaSPaTqetx11U0EDjawv0A3PakYUWiXCmPYXxnNY+Vtp3dUbhrgPKPnR7fYkFPWuijLQbOdyHJTU9cdy4DtPVJVjp0bcbTWr60daqf1pVehjzFPeNob4jW6/4qf5vdSltJTG6t0cozo4LBM6duiCgamFNoVo9GKhLo9wBt5Wv0omauzssNWt9J6oTGW5ZnjtQ0TgL2RcdGDIcVcLDXLzVnws6BwVSpdTbqrdhrQ1oBRRh1TvuEUAgad46FMac9iJjaJhRQNmk9AvBi9L5LHE7WN0j6HS2bCqNib36Dp2lOeHiPFuvlBzW0Go56lViCra5hcD5NruP2BDHFXbAlrOgNr9pXGpUdahy0X2vZFI0tc9oP8AOy59jGGSwvc7yXsPw27EfvDke1GU9ZqmLXh4s7UHdK81eing/ZTBUNPZ2fgvCrLdtQj8c4acwGWHymjUs+E3tb1CrbKm4vzG4VotS6ISi4umPy7OzvGiigja0CMbcu1K48QcO7osvxXqLd32pqYLGPF1XGGQZLB7CPGW+F0PeleF4gXue03tuCRzQtXiMZaRe5/9qGPFWggjNpysg42hlOmX7BK+1hzVsnc2WmlEnmhpv9C53h1ULtePNcrY+ovF4sHz9+0LgnHZ6EHaKbhPg4YRne8nNs0eTYE6ap4zwaxPFmktPI3JVjw+mtbssnImDRojLNNvsTxwjqilUfgxjYfdHZgAdB17ElxKkgaSIBYRnJKRqWk8rp5xLxn58MDruAIkkGzf3W9qpWH6Etudb5u2/NdGJSf1SOfI4rURXXMyuNvpWGw3Y0knU6j70bXU93W5N9K9S0jrtPMkDXbfULoo5g3i2iJxGuP/AHU/P/5ShqaIhNuKoB+X1p11qZvWFBRxi26N2znJoQiM2oUcVl55Gp6K3Rip45YzPQbWrNc/NIT2rDdkb0Ylpn2cD2q74fI0tBVFarjgkrSwa7JTFgpSEziallI4HZHtm1QGQY0IbFzaGT/QfsRUL1DisIdE9rti0g23SsZK2UjCsRtEIzuD6LaIszC6iGBQg3zy91wimQxt2bfvN1yOjuhaVM9FWgHdNaPEQgY65o0LW27kQaKN+rTkdy+KeyyRpFolggluBZVzinhTMDUQC0gBL2D4YG9h1TPAnPuWu3bp39oT9rVJScHaGlFTVM4h+c7/AATf+d1r4wu3PzKy+ELh3xUoqIxaOY2eBoGydR3qtQ0w5m67uSkrRxShxdHg1g6KUZeSlZG0cgoKycNF9L8u/ql7N0GYfizY3BjzZrjv8U9VfcFOa1zsNO0d65vgnDE1S7MI3lvXYH5zyV8w/hyqpWh1vchochzmO/UIzwOWo9hhn4fd0WmpxaKBmeR7Wjlfc9gHMqhY9x2+Y5Irth2J2c8fcE9dwNHUEVLamV7r3cJAHtH7uTkO5L8e4EyNMjIz5LSSY/LB7m7juWXxfHtqxZ/I59aKu2vaHWAsCNe1TYa8FxNie5LaCldnBc09uh8nv6Kz4PTRuIazxwf8YZADr0OqrVuid+xTXPINxqHbfZZWLgWij8Z42oIPiWlzIScvjHk6BWnBsIkgvKPyeR+4bK21+y42R2LVFS+0rqFtx8GN0ZB+ci4TPFJoXyIo/E7ff1Zp/iZvWFLWjsTniVnv2r+UTesKW5E1ETUBB4m8tjcRuUe7ayTYzNo1vNxCJhZiuBvibFI7aVuYH50AAul4xQiTDW3ac7G3B7P5C5pf0JIybWwvRlg1VlweRtrg681WgmmEykOt1RYC80UgtujY5EkpJUxpZbhYKHFO9SVdM6VjmMtmcLNubD6UHA9M6Ft3WKWXTHT2VKrwmohF5IX5R8Jozt9CDbKHC4IK6QaO3ml47nJdU8OROJcWNzHc2sfQuNV+Tq8n5KPdFRzHQ6q0v4TgcNnjud+KBm4MHwJnDse0EfSFVY76YFmSJMHqARyurBRC6rlBw/NGb5oyORvum9P4wbltut1zzxNPo6o5Ytdm3F2FNlo5mGxIaXN7HNFwVyPCMCqKiwjYbc3kENHXVdmbCCLOcbHft7EbTQRtaA0ANHLl9C0ZcFTRDJJSqik4T4MobAzzPcebWjK0ferDScFUURBZDG4jnJ5R79U87tuRUJa48x9AVY5ovtEHFkjYmgWDGgAaAD0IcThp/REHkQT9iy+nvuPoJW0cIHM/TdFThF2tA4trYN4mPNnYDHJ8Zugd3hTseDfV7DzLeZ6qVzR1Q8zHfBP0Jn8mfoHjRJVYRTSCznFrju8NaHX6m26Ch4ZbE7xlxI3/AEtaT84W7aR97iyNp3SDfZKsz7f8DwQnqZ76McWWN7OBPzXQJjmlkAfO1sfMNzX05K1y5HbgAoduCB5vbTusqLLOfuheMUc84mPv6r+US+sKAaxMuJWe/av5RL6woBo0XSiJC8jVJalmeojaNT0+dN5juheHoc1Q6Xkw6fMlk6VhSt0dArbCmdGWnSOw02sFxWRtie8rr7sSJa4G9yD9i5LiDLSvHao4p8r1RTJGiCyLpX2IQrSiIyrtEiz0kxsm9A+4VVpKwk2Vows+Sli7MOIN01oX2cClMA1CbULrOBRkrQyY28eTsbfMstbIdbtI6KGplYwZnHTkq/XY2T+iOXtuuNwXoumy2OcAPKDAO/ZLp8Sbq1gznu8kKtxVTjrI8uPadAmlDVs+M3uCmoU7Gb0EMpnne/cpfyNw6oqGdp2cFOJe0KrzuK3EThfsXsjcOqla8ok1IvsPQt3RjchPD5KraaEeNkTZT1Wzqk6afQpGtb0W/wCTNIJBtb0JueCf3L+f8NU10Q/lHOx7lsJdOf4L1hbTUHYhaTQmyPD41af9ZryGH1reZt2rf8oabWdog24WHak6dEdDSxttoDbqueSx+v8AbKfV7MZ7kAH/ANosUbi4dOaFmZE43IFxtbRQOxARkZMxB31JU3GDGVjyKgANzrf0I2KwNjtZVT87uN7NJPIIjDJ5SSMpbfXUki6vySVITiyicRj35VfKJfWFLjoF2up4HoXyPkdAC+RznPOeUXc43JsHKB3g9w8704+sm9pdtHOcIxWXLGSleGYnJEDl576L6FqPBnhjxZ1KCP8A7J/bUB8FOFf5Rv1tR7a3EyOKM4mdzbdVzEPKdm+Nqvo7+qjCv8oPraj21q/wS4Sd6Rv1tR7aHGug2fNICIYF9F/1RYR/k2/W1PtrZvglwkf4Rv1tT7aziA4Dh7Tm2Vtw4abLqsfgrwobUg+tqPbR0Pg/w9ugpwP/ANJvaQUWY5jCNUwD7NJ30K6K3gqiH6gfxy+0tzwfR/sR/HL7Szi6Cjis9Q55uc3dfRDyucNufPc26Lsn9XeHX/u4+sn9tbjwfYf/AJcfWTe0pxhO9so5R9HJKcNeRmae7VOqaOIaZRquiM4CoAdKcfxze0pRwVRfsBp+/L7SoosFoorqSO1xcHsKxT0pc7Vxy8gugDhOk/Yj+KT2luOGKUfqv+Un4o8WC0c1xFoj1NwetyQjsMkMrbNec3MK9VPCVI9uV8II6ZpPaQdPwLQs1ZBlPZJP7a3FmtFSlrJI7g78h1Sf87SkuzeSP50XU6bhalaNIhvfV0jvSSt38MUpNzC0nvd+K5Z/Hc36orHIoo5hQ1sgblYHkdgJspJMTm2s+/S1l1SDBoGebG0d1/xQ9Vw9TvcXOjBJ55nj7CgvjSXQfKn2czbNUu+EGjtR1HCL+6SuJ+hXr+itL+yH8UntLZvC9KP1Q/if+K3+M/bN5V+CqwxxDY/Sh8Rc61oWtN99r/QVdP6OU37IfxP/ABWjuF6Um/ihfrmk/FH/AB2L5Ec4bSVNw8PLT0IRN6kamRx7ALK/Hhqm/Z/85PaWv9GKb9n/AM5faVFhA8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4" name="AutoShape 6" descr="data:image/jpeg;base64,/9j/4AAQSkZJRgABAQAAAQABAAD/2wCEAAkGBhISEBIQEhIQFRAQFBQVEBIVFBASFBAVFBAVFBUQFBQXHCYeFxkjGRQUHy8gIycpLCwsFR4xNTAqNSYrLCkBCQoKDgwOGg8PGiwkHyQsLCksLCwpKSwpLCkpLCksKSwsLCwpKSksKSkpKSwsKSwsLCwpKSwsLCwsLCksLCwpLP/AABEIALsA8AMBIgACEQEDEQH/xAAcAAACAgMBAQAAAAAAAAAAAAAEBQMGAQIHAAj/xABMEAABAwIEAwIHCwgJBAMAAAABAAIDBBEFEiExBkFRYXEHEyIyobPSIyRCUnSBkZOxwdEUFTNDU2KS8BYXJTREVHKCojVko+Fjc4P/xAAZAQADAQEBAAAAAAAAAAAAAAABAgMABAX/xAAmEQACAgICAgEFAAMAAAAAAAAAAQIRAyESMRNBBCIyUWGhFLHR/9oADAMBAAIRAxEAPwCr8VO9/wBZ8pm9YUsTDiv/AKhW/KZvWFLgV5M7TZ6CWiZhU7ChGuRMZSGC4yi4igYyi4SrR/QQ5gREbUPCjYwmCieFiYQhCwBGxBYYJadFYaBvubVXbqy0H6Nqri7IZ+kQYvT54ZG9QbLkMry1zgOS7W9lwR1XJscw/LPIBtm0S509NG+O+0aYLUnNYq4Ur9lWMKpLaqy0vJQjfs6WM2jRYIUkQ0CwQug4vZAVBZFEIe2pSyCaFbELOVb5UtgIsi9kUhavAImNVrlUuVeyomIsiyApMqxlWsxpZYyKXKvZVjHLeKh/aFb8pn9YUrCZ8UuH5wrflM/rClocoZFUjoXRLG1ERMUERRkQSJGN2NRMSxHGoKmvYw5SdVaKoI3gKPhSehqg4aJtTlMFDCBqNjah6dGMWGNg1WbD2+5tVbVmoP0TVbF2c/yOkC41iAhjLr68lzaV5kkLjzN044txMyTFg81uiX0dOp5JcmUxQ4xsMo4Nk5po7BQ0cFgCjoGFx0SJDydILjGgWrgpw1RyBVOJu3ZA4aKEIh+yhSsY1svBbL1ljGpCyFmy9ZYxgryzZeWMYXlmy9ZYxhYKzZeWMcl4tid+cK3tqZvWlLo4jZO+KD7/AKz5TN6wpbdRnLbRdPSMRNIKZQxm10LSgE6pxHYDsQj2MjNMQEPiNAx5zWF+qJMOlxsh3vVTM2oacN0CdU4SmCRNaU7LdGQ2p0axA06MDrIFCV7wASdgja7FhDSN18t48kfeqdXY6ySZsANmA3eetuSlrqwzyC3mN0aOwJ4ypEpR5tEVPTl5zHUlOKOjtuvUFLYI09AkKm0bLmwTimgyttz5rXDqHK3M7zjsEW5qtGNHHknbpEBaontRDgoXrNEwd7dEOQiZFBZK0OjAavZVtZZIQCaEL1llZssA1WLLeywiE1svLZYssYxZYIUllrZExyvin+/1nymb1hSwHVH8Wn3/AFnymb1hSyI6rmmnbLJaGdPAOqLD8qAkmDG5jsiaWta4WNjdGIyYxi2uD3hQVVMSQRzUDgWEFpu0+hESTXjc74vNOt6YJPWjaKlI1Nu5GxVjGjynAKlTcTPfdg05XWkFI5xu5xKea4k4Tvs6TTYkw+abravMkjMrCG33VNw+q8U650Cs1Bi7ZDopp2WuwVnD7mgkWzfamuBwut5bbEbHqmUY0S81D/ygN1ydO9Otgf0jlo5DdPcOwjL5b/O5Dp2rfB8IyDO8eUdh07+1NC1WjjrbOfJlt0iBwUbgiHNUJCciiB6geiHhQvCmwg8g0Q1kVIhyEjKRPALyyAvXQCeAXrLy8iYxZeIWV6yJjSyxZbkLwCxjFlqFusALGOJ8YYllxGuB5VU4/wDK5KxirRY6ojjVl8Sr/lc/rXJBIVZ4osl5pFrgxaNzbHpsUrNQWP0Oh2SVhPJSFxOt9QlWBIdZ9dFrdjAEf7w9Kxh+Ne5uiedJOfekEFSDoQtKp5BHTkkWKtDSn7XRf8JwWmczSxcOaWYzVMiu1gu5LMMxFzQLE9qZQVDHuzFozKMu9oukq0LcPEszvKaR6Fc8GpAywQtORujaLPnHxVv2Mixuls1N+HOHs7xO9wyjzR2qvGW4t0V04Nd7gf8AV9yvjhu2c2XJekPCFoVJZaPXQcyIyoXhTFaEKY3QM9QPRT2IWVK0OiB6HC3rKlkbS+RwawbucbAfiqZXeEqGM2EFQ6/mkgMD+1txqFJlF+y4rCof9ajedO8D/WL/AELZnhQDjZtM8/7lkgvZegsqu0vGcbgPGRyR35kBwTmlxCOQAse11+h+5EASvBYKSY7xjT0rTndmf8FjdysYdlesuV4h4TauZ2WBjImn/c7vJWcLxSukN/yt5tvbYehNQLOprypeG8XThr2Pa2aRvma5HP6gfGTbC+L4pW3cHRvBs5jhq09qX9BOR8af9Sr/AJXP61yRvannGo/tKv8Alc/rXJNZdPRykIYtsq2K8SmTMYib5QRTZc3kuFwhKcEvA6lOnYPIRoEk3saLoiptNFYsGYzLcjVJmYJK7TYjbtT7DKcxgNfa6g4NnSsyrY8hDQL5bBEU5ttslk4zC2Y2CkoszdL3Cbx0I816Q5a/qrlwRUAsezmNe1UVj9tCrJwj/eWG5Gh066KidEi+FRPUjio3oyCkRu2WhuhKzEmsflI/VukGtrhrgHfaqpXcdyvJjpo2CVt/0weW6HfTqFNNdD8G1ySLndVbi3iYwNyRND5nebfzW9rvwSqn4lqnMImkjJ5iNuQDXYc7Jc52eQk65SPsSSkGMWtiY18rZPHTu/KJ22LGOt4mL/ZsSk2P45JK+73ZpNnOsPJv+rjHIBMq5+Ruc+c7Oe7kEhwiIZiTqW3t3ncpGyiRtT4QSbv26firBg80cRsAAeR0QwdolmHQunqA29mX1PYFP7lssvoeuyw1le5znNZCXlu5Gg+bqq5NN4yQiLMyUcrlp03FxzXZ8DwuNsejRtubElcg40gEVZVNaLHPccrAi6XDNOVBzRbViWXHKixDppL3sBnPLdASza3cbuO99UJICXLdoLnd3p7F3cUcWxrhkTpHloNmgZnnoB/Oys2FVIcC1pysAsLfb3qvvlEMIjHnzHM/qGjRo+dZibJk+K30uQMG1uLPbIA12sZBaeljuE/42qWvFLVw3D5Y/d7aEubaziFTHssft+5W7EKnxohYBplGYcz5PJRl9yaL49xaZWuMx/adf8rn9a5JLKzcXQj8415/7qf1pVckbYrps4jQMKy+Bw5I+jp9bp7TUgINxcIW7MVPDhaUE7N1VtgxC7L9uiR0cDM7+gNgPnTmWJgaHEWAQbtmNqjFchBvvbRNyM7A4bkKnvw5zyX303CsuBzHJlO4TRAwuB/IjZFMFjoospRMd+iYIRC8qxcLO98Mueeir8Tj0TrAZmsma9xIDdSeiV6CjopKhnlDRdxAGu5A16d60ZiMTvKEjbDqQLKrYvVCplytyuZH5jTaxPxipuRVIX12JSF0crzaSJ0obYeTIx9gGn5klq8Yc51z89rbbJ5UwZGnQkfDYfSWH7lUK4gOu03adrcuzvUu+yiCZZbtfY6nKR3BZbUa3+OPoNkC2YD7x07QtyfIuORuEKCA4468QtuNB267JJRXy37T9qsNXCCB2eUlMMNw5zfju+cX3WrQYvZFNVFoPQhGcNx5HNJ3KCqoiQ0W3cB3appTjKW9hU5dFo/cdXwSouy3YuV+FmhMVb474FQ0Fp/ebo5v2K98P12gQnhXw4TYc541fC4Pb3bOH0a/MubD9ORJlssdOjhDpNSe1FQGxBte3LqeiEgbcpnBM1rhYG45r1pa0eaneyeWryuzHWc+cTszo1oR2HVovZ5uOaSPaTqetx11U0EDjawv0A3PakYUWiXCmPYXxnNY+Vtp3dUbhrgPKPnR7fYkFPWuijLQbOdyHJTU9cdy4DtPVJVjp0bcbTWr60daqf1pVehjzFPeNob4jW6/4qf5vdSltJTG6t0cozo4LBM6duiCgamFNoVo9GKhLo9wBt5Wv0omauzssNWt9J6oTGW5ZnjtQ0TgL2RcdGDIcVcLDXLzVnws6BwVSpdTbqrdhrQ1oBRRh1TvuEUAgad46FMac9iJjaJhRQNmk9AvBi9L5LHE7WN0j6HS2bCqNib36Dp2lOeHiPFuvlBzW0Go56lViCra5hcD5NruP2BDHFXbAlrOgNr9pXGpUdahy0X2vZFI0tc9oP8AOy59jGGSwvc7yXsPw27EfvDke1GU9ZqmLXh4s7UHdK81eing/ZTBUNPZ2fgvCrLdtQj8c4acwGWHymjUs+E3tb1CrbKm4vzG4VotS6ISi4umPy7OzvGiigja0CMbcu1K48QcO7osvxXqLd32pqYLGPF1XGGQZLB7CPGW+F0PeleF4gXue03tuCRzQtXiMZaRe5/9qGPFWggjNpysg42hlOmX7BK+1hzVsnc2WmlEnmhpv9C53h1ULtePNcrY+ovF4sHz9+0LgnHZ6EHaKbhPg4YRne8nNs0eTYE6ap4zwaxPFmktPI3JVjw+mtbssnImDRojLNNvsTxwjqilUfgxjYfdHZgAdB17ElxKkgaSIBYRnJKRqWk8rp5xLxn58MDruAIkkGzf3W9qpWH6Etudb5u2/NdGJSf1SOfI4rURXXMyuNvpWGw3Y0knU6j70bXU93W5N9K9S0jrtPMkDXbfULoo5g3i2iJxGuP/AHU/P/5ShqaIhNuKoB+X1p11qZvWFBRxi26N2znJoQiM2oUcVl55Gp6K3Rip45YzPQbWrNc/NIT2rDdkb0Ylpn2cD2q74fI0tBVFarjgkrSwa7JTFgpSEziallI4HZHtm1QGQY0IbFzaGT/QfsRUL1DisIdE9rti0g23SsZK2UjCsRtEIzuD6LaIszC6iGBQg3zy91wimQxt2bfvN1yOjuhaVM9FWgHdNaPEQgY65o0LW27kQaKN+rTkdy+KeyyRpFolggluBZVzinhTMDUQC0gBL2D4YG9h1TPAnPuWu3bp39oT9rVJScHaGlFTVM4h+c7/AATf+d1r4wu3PzKy+ELh3xUoqIxaOY2eBoGydR3qtQ0w5m67uSkrRxShxdHg1g6KUZeSlZG0cgoKycNF9L8u/ql7N0GYfizY3BjzZrjv8U9VfcFOa1zsNO0d65vgnDE1S7MI3lvXYH5zyV8w/hyqpWh1vchochzmO/UIzwOWo9hhn4fd0WmpxaKBmeR7Wjlfc9gHMqhY9x2+Y5Irth2J2c8fcE9dwNHUEVLamV7r3cJAHtH7uTkO5L8e4EyNMjIz5LSSY/LB7m7juWXxfHtqxZ/I59aKu2vaHWAsCNe1TYa8FxNie5LaCldnBc09uh8nv6Kz4PTRuIazxwf8YZADr0OqrVuid+xTXPINxqHbfZZWLgWij8Z42oIPiWlzIScvjHk6BWnBsIkgvKPyeR+4bK21+y42R2LVFS+0rqFtx8GN0ZB+ci4TPFJoXyIo/E7ff1Zp/iZvWFLWjsTniVnv2r+UTesKW5E1ETUBB4m8tjcRuUe7ayTYzNo1vNxCJhZiuBvibFI7aVuYH50AAul4xQiTDW3ac7G3B7P5C5pf0JIybWwvRlg1VlweRtrg681WgmmEykOt1RYC80UgtujY5EkpJUxpZbhYKHFO9SVdM6VjmMtmcLNubD6UHA9M6Ft3WKWXTHT2VKrwmohF5IX5R8Jozt9CDbKHC4IK6QaO3ml47nJdU8OROJcWNzHc2sfQuNV+Tq8n5KPdFRzHQ6q0v4TgcNnjud+KBm4MHwJnDse0EfSFVY76YFmSJMHqARyurBRC6rlBw/NGb5oyORvum9P4wbltut1zzxNPo6o5Ytdm3F2FNlo5mGxIaXN7HNFwVyPCMCqKiwjYbc3kENHXVdmbCCLOcbHft7EbTQRtaA0ANHLl9C0ZcFTRDJJSqik4T4MobAzzPcebWjK0ferDScFUURBZDG4jnJ5R79U87tuRUJa48x9AVY5ovtEHFkjYmgWDGgAaAD0IcThp/REHkQT9iy+nvuPoJW0cIHM/TdFThF2tA4trYN4mPNnYDHJ8Zugd3hTseDfV7DzLeZ6qVzR1Q8zHfBP0Jn8mfoHjRJVYRTSCznFrju8NaHX6m26Ch4ZbE7xlxI3/AEtaT84W7aR97iyNp3SDfZKsz7f8DwQnqZ76McWWN7OBPzXQJjmlkAfO1sfMNzX05K1y5HbgAoduCB5vbTusqLLOfuheMUc84mPv6r+US+sKAaxMuJWe/av5RL6woBo0XSiJC8jVJalmeojaNT0+dN5juheHoc1Q6Xkw6fMlk6VhSt0dArbCmdGWnSOw02sFxWRtie8rr7sSJa4G9yD9i5LiDLSvHao4p8r1RTJGiCyLpX2IQrSiIyrtEiz0kxsm9A+4VVpKwk2Vows+Sli7MOIN01oX2cClMA1CbULrOBRkrQyY28eTsbfMstbIdbtI6KGplYwZnHTkq/XY2T+iOXtuuNwXoumy2OcAPKDAO/ZLp8Sbq1gznu8kKtxVTjrI8uPadAmlDVs+M3uCmoU7Gb0EMpnne/cpfyNw6oqGdp2cFOJe0KrzuK3EThfsXsjcOqla8ok1IvsPQt3RjchPD5KraaEeNkTZT1Wzqk6afQpGtb0W/wCTNIJBtb0JueCf3L+f8NU10Q/lHOx7lsJdOf4L1hbTUHYhaTQmyPD41af9ZryGH1reZt2rf8oabWdog24WHak6dEdDSxttoDbqueSx+v8AbKfV7MZ7kAH/ANosUbi4dOaFmZE43IFxtbRQOxARkZMxB31JU3GDGVjyKgANzrf0I2KwNjtZVT87uN7NJPIIjDJ5SSMpbfXUki6vySVITiyicRj35VfKJfWFLjoF2up4HoXyPkdAC+RznPOeUXc43JsHKB3g9w8704+sm9pdtHOcIxWXLGSleGYnJEDl576L6FqPBnhjxZ1KCP8A7J/bUB8FOFf5Rv1tR7a3EyOKM4mdzbdVzEPKdm+Nqvo7+qjCv8oPraj21q/wS4Sd6Rv1tR7aHGug2fNICIYF9F/1RYR/k2/W1PtrZvglwkf4Rv1tT7aziA4Dh7Tm2Vtw4abLqsfgrwobUg+tqPbR0Pg/w9ugpwP/ANJvaQUWY5jCNUwD7NJ30K6K3gqiH6gfxy+0tzwfR/sR/HL7Szi6Cjis9Q55uc3dfRDyucNufPc26Lsn9XeHX/u4+sn9tbjwfYf/AJcfWTe0pxhO9so5R9HJKcNeRmae7VOqaOIaZRquiM4CoAdKcfxze0pRwVRfsBp+/L7SoosFoorqSO1xcHsKxT0pc7Vxy8gugDhOk/Yj+KT2luOGKUfqv+Un4o8WC0c1xFoj1NwetyQjsMkMrbNec3MK9VPCVI9uV8II6ZpPaQdPwLQs1ZBlPZJP7a3FmtFSlrJI7g78h1Sf87SkuzeSP50XU6bhalaNIhvfV0jvSSt38MUpNzC0nvd+K5Z/Hc36orHIoo5hQ1sgblYHkdgJspJMTm2s+/S1l1SDBoGebG0d1/xQ9Vw9TvcXOjBJ55nj7CgvjSXQfKn2czbNUu+EGjtR1HCL+6SuJ+hXr+itL+yH8UntLZvC9KP1Q/if+K3+M/bN5V+CqwxxDY/Sh8Rc61oWtN99r/QVdP6OU37IfxP/ABWjuF6Um/ihfrmk/FH/AB2L5Ec4bSVNw8PLT0IRN6kamRx7ALK/Hhqm/Z/85PaWv9GKb9n/AM5faVFhA8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6" name="AutoShape 8" descr="data:image/jpeg;base64,/9j/4AAQSkZJRgABAQAAAQABAAD/2wCEAAkGBhISEBIQEhIQFRAQFBQVEBIVFBASFBAVFBAVFBUQFBQXHCYeFxkjGRQUHy8gIycpLCwsFR4xNTAqNSYrLCkBCQoKDgwOGg8PGiwkHyQsLCksLCwpKSwpLCkpLCksKSwsLCwpKSksKSkpKSwsKSwsLCwpKSwsLCwsLCksLCwpLP/AABEIALsA8AMBIgACEQEDEQH/xAAcAAACAgMBAQAAAAAAAAAAAAAEBQMGAQIHAAj/xABMEAABAwIEAwIHCwgJBAMAAAABAAIDBBEFEiExBkFRYXEHEyIyobPSIyRCUnSBkZOxwdEUFTNDU2KS8BYXJTREVHKCojVko+Fjc4P/xAAZAQADAQEBAAAAAAAAAAAAAAABAgMABAX/xAAmEQACAgICAgEFAAMAAAAAAAAAAQIRAyESMRNBBCIyUWGhFLHR/9oADAMBAAIRAxEAPwCr8VO9/wBZ8pm9YUsTDiv/AKhW/KZvWFLgV5M7TZ6CWiZhU7ChGuRMZSGC4yi4igYyi4SrR/QQ5gREbUPCjYwmCieFiYQhCwBGxBYYJadFYaBvubVXbqy0H6Nqri7IZ+kQYvT54ZG9QbLkMry1zgOS7W9lwR1XJscw/LPIBtm0S509NG+O+0aYLUnNYq4Ur9lWMKpLaqy0vJQjfs6WM2jRYIUkQ0CwQug4vZAVBZFEIe2pSyCaFbELOVb5UtgIsi9kUhavAImNVrlUuVeyomIsiyApMqxlWsxpZYyKXKvZVjHLeKh/aFb8pn9YUrCZ8UuH5wrflM/rClocoZFUjoXRLG1ERMUERRkQSJGN2NRMSxHGoKmvYw5SdVaKoI3gKPhSehqg4aJtTlMFDCBqNjah6dGMWGNg1WbD2+5tVbVmoP0TVbF2c/yOkC41iAhjLr68lzaV5kkLjzN044txMyTFg81uiX0dOp5JcmUxQ4xsMo4Nk5po7BQ0cFgCjoGFx0SJDydILjGgWrgpw1RyBVOJu3ZA4aKEIh+yhSsY1svBbL1ljGpCyFmy9ZYxgryzZeWMYXlmy9ZYxhYKzZeWMcl4tid+cK3tqZvWlLo4jZO+KD7/AKz5TN6wpbdRnLbRdPSMRNIKZQxm10LSgE6pxHYDsQj2MjNMQEPiNAx5zWF+qJMOlxsh3vVTM2oacN0CdU4SmCRNaU7LdGQ2p0axA06MDrIFCV7wASdgja7FhDSN18t48kfeqdXY6ySZsANmA3eetuSlrqwzyC3mN0aOwJ4ypEpR5tEVPTl5zHUlOKOjtuvUFLYI09AkKm0bLmwTimgyttz5rXDqHK3M7zjsEW5qtGNHHknbpEBaontRDgoXrNEwd7dEOQiZFBZK0OjAavZVtZZIQCaEL1llZssA1WLLeywiE1svLZYssYxZYIUllrZExyvin+/1nymb1hSwHVH8Wn3/AFnymb1hSyI6rmmnbLJaGdPAOqLD8qAkmDG5jsiaWta4WNjdGIyYxi2uD3hQVVMSQRzUDgWEFpu0+hESTXjc74vNOt6YJPWjaKlI1Nu5GxVjGjynAKlTcTPfdg05XWkFI5xu5xKea4k4Tvs6TTYkw+abravMkjMrCG33VNw+q8U650Cs1Bi7ZDopp2WuwVnD7mgkWzfamuBwut5bbEbHqmUY0S81D/ygN1ydO9Otgf0jlo5DdPcOwjL5b/O5Dp2rfB8IyDO8eUdh07+1NC1WjjrbOfJlt0iBwUbgiHNUJCciiB6geiHhQvCmwg8g0Q1kVIhyEjKRPALyyAvXQCeAXrLy8iYxZeIWV6yJjSyxZbkLwCxjFlqFusALGOJ8YYllxGuB5VU4/wDK5KxirRY6ojjVl8Sr/lc/rXJBIVZ4osl5pFrgxaNzbHpsUrNQWP0Oh2SVhPJSFxOt9QlWBIdZ9dFrdjAEf7w9Kxh+Ne5uiedJOfekEFSDoQtKp5BHTkkWKtDSn7XRf8JwWmczSxcOaWYzVMiu1gu5LMMxFzQLE9qZQVDHuzFozKMu9oukq0LcPEszvKaR6Fc8GpAywQtORujaLPnHxVv2Mixuls1N+HOHs7xO9wyjzR2qvGW4t0V04Nd7gf8AV9yvjhu2c2XJekPCFoVJZaPXQcyIyoXhTFaEKY3QM9QPRT2IWVK0OiB6HC3rKlkbS+RwawbucbAfiqZXeEqGM2EFQ6/mkgMD+1txqFJlF+y4rCof9ajedO8D/WL/AELZnhQDjZtM8/7lkgvZegsqu0vGcbgPGRyR35kBwTmlxCOQAse11+h+5EASvBYKSY7xjT0rTndmf8FjdysYdlesuV4h4TauZ2WBjImn/c7vJWcLxSukN/yt5tvbYehNQLOprypeG8XThr2Pa2aRvma5HP6gfGTbC+L4pW3cHRvBs5jhq09qX9BOR8af9Sr/AJXP61yRvannGo/tKv8Alc/rXJNZdPRykIYtsq2K8SmTMYib5QRTZc3kuFwhKcEvA6lOnYPIRoEk3saLoiptNFYsGYzLcjVJmYJK7TYjbtT7DKcxgNfa6g4NnSsyrY8hDQL5bBEU5ttslk4zC2Y2CkoszdL3Cbx0I816Q5a/qrlwRUAsezmNe1UVj9tCrJwj/eWG5Gh066KidEi+FRPUjio3oyCkRu2WhuhKzEmsflI/VukGtrhrgHfaqpXcdyvJjpo2CVt/0weW6HfTqFNNdD8G1ySLndVbi3iYwNyRND5nebfzW9rvwSqn4lqnMImkjJ5iNuQDXYc7Jc52eQk65SPsSSkGMWtiY18rZPHTu/KJ22LGOt4mL/ZsSk2P45JK+73ZpNnOsPJv+rjHIBMq5+Ruc+c7Oe7kEhwiIZiTqW3t3ncpGyiRtT4QSbv26firBg80cRsAAeR0QwdolmHQunqA29mX1PYFP7lssvoeuyw1le5znNZCXlu5Gg+bqq5NN4yQiLMyUcrlp03FxzXZ8DwuNsejRtubElcg40gEVZVNaLHPccrAi6XDNOVBzRbViWXHKixDppL3sBnPLdASza3cbuO99UJICXLdoLnd3p7F3cUcWxrhkTpHloNmgZnnoB/Oys2FVIcC1pysAsLfb3qvvlEMIjHnzHM/qGjRo+dZibJk+K30uQMG1uLPbIA12sZBaeljuE/42qWvFLVw3D5Y/d7aEubaziFTHssft+5W7EKnxohYBplGYcz5PJRl9yaL49xaZWuMx/adf8rn9a5JLKzcXQj8415/7qf1pVckbYrps4jQMKy+Bw5I+jp9bp7TUgINxcIW7MVPDhaUE7N1VtgxC7L9uiR0cDM7+gNgPnTmWJgaHEWAQbtmNqjFchBvvbRNyM7A4bkKnvw5zyX303CsuBzHJlO4TRAwuB/IjZFMFjoospRMd+iYIRC8qxcLO98Mueeir8Tj0TrAZmsma9xIDdSeiV6CjopKhnlDRdxAGu5A16d60ZiMTvKEjbDqQLKrYvVCplytyuZH5jTaxPxipuRVIX12JSF0crzaSJ0obYeTIx9gGn5klq8Yc51z89rbbJ5UwZGnQkfDYfSWH7lUK4gOu03adrcuzvUu+yiCZZbtfY6nKR3BZbUa3+OPoNkC2YD7x07QtyfIuORuEKCA4468QtuNB267JJRXy37T9qsNXCCB2eUlMMNw5zfju+cX3WrQYvZFNVFoPQhGcNx5HNJ3KCqoiQ0W3cB3appTjKW9hU5dFo/cdXwSouy3YuV+FmhMVb474FQ0Fp/ebo5v2K98P12gQnhXw4TYc541fC4Pb3bOH0a/MubD9ORJlssdOjhDpNSe1FQGxBte3LqeiEgbcpnBM1rhYG45r1pa0eaneyeWryuzHWc+cTszo1oR2HVovZ5uOaSPaTqetx11U0EDjawv0A3PakYUWiXCmPYXxnNY+Vtp3dUbhrgPKPnR7fYkFPWuijLQbOdyHJTU9cdy4DtPVJVjp0bcbTWr60daqf1pVehjzFPeNob4jW6/4qf5vdSltJTG6t0cozo4LBM6duiCgamFNoVo9GKhLo9wBt5Wv0omauzssNWt9J6oTGW5ZnjtQ0TgL2RcdGDIcVcLDXLzVnws6BwVSpdTbqrdhrQ1oBRRh1TvuEUAgad46FMac9iJjaJhRQNmk9AvBi9L5LHE7WN0j6HS2bCqNib36Dp2lOeHiPFuvlBzW0Go56lViCra5hcD5NruP2BDHFXbAlrOgNr9pXGpUdahy0X2vZFI0tc9oP8AOy59jGGSwvc7yXsPw27EfvDke1GU9ZqmLXh4s7UHdK81eing/ZTBUNPZ2fgvCrLdtQj8c4acwGWHymjUs+E3tb1CrbKm4vzG4VotS6ISi4umPy7OzvGiigja0CMbcu1K48QcO7osvxXqLd32pqYLGPF1XGGQZLB7CPGW+F0PeleF4gXue03tuCRzQtXiMZaRe5/9qGPFWggjNpysg42hlOmX7BK+1hzVsnc2WmlEnmhpv9C53h1ULtePNcrY+ovF4sHz9+0LgnHZ6EHaKbhPg4YRne8nNs0eTYE6ap4zwaxPFmktPI3JVjw+mtbssnImDRojLNNvsTxwjqilUfgxjYfdHZgAdB17ElxKkgaSIBYRnJKRqWk8rp5xLxn58MDruAIkkGzf3W9qpWH6Etudb5u2/NdGJSf1SOfI4rURXXMyuNvpWGw3Y0knU6j70bXU93W5N9K9S0jrtPMkDXbfULoo5g3i2iJxGuP/AHU/P/5ShqaIhNuKoB+X1p11qZvWFBRxi26N2znJoQiM2oUcVl55Gp6K3Rip45YzPQbWrNc/NIT2rDdkb0Ylpn2cD2q74fI0tBVFarjgkrSwa7JTFgpSEziallI4HZHtm1QGQY0IbFzaGT/QfsRUL1DisIdE9rti0g23SsZK2UjCsRtEIzuD6LaIszC6iGBQg3zy91wimQxt2bfvN1yOjuhaVM9FWgHdNaPEQgY65o0LW27kQaKN+rTkdy+KeyyRpFolggluBZVzinhTMDUQC0gBL2D4YG9h1TPAnPuWu3bp39oT9rVJScHaGlFTVM4h+c7/AATf+d1r4wu3PzKy+ELh3xUoqIxaOY2eBoGydR3qtQ0w5m67uSkrRxShxdHg1g6KUZeSlZG0cgoKycNF9L8u/ql7N0GYfizY3BjzZrjv8U9VfcFOa1zsNO0d65vgnDE1S7MI3lvXYH5zyV8w/hyqpWh1vchochzmO/UIzwOWo9hhn4fd0WmpxaKBmeR7Wjlfc9gHMqhY9x2+Y5Irth2J2c8fcE9dwNHUEVLamV7r3cJAHtH7uTkO5L8e4EyNMjIz5LSSY/LB7m7juWXxfHtqxZ/I59aKu2vaHWAsCNe1TYa8FxNie5LaCldnBc09uh8nv6Kz4PTRuIazxwf8YZADr0OqrVuid+xTXPINxqHbfZZWLgWij8Z42oIPiWlzIScvjHk6BWnBsIkgvKPyeR+4bK21+y42R2LVFS+0rqFtx8GN0ZB+ci4TPFJoXyIo/E7ff1Zp/iZvWFLWjsTniVnv2r+UTesKW5E1ETUBB4m8tjcRuUe7ayTYzNo1vNxCJhZiuBvibFI7aVuYH50AAul4xQiTDW3ac7G3B7P5C5pf0JIybWwvRlg1VlweRtrg681WgmmEykOt1RYC80UgtujY5EkpJUxpZbhYKHFO9SVdM6VjmMtmcLNubD6UHA9M6Ft3WKWXTHT2VKrwmohF5IX5R8Jozt9CDbKHC4IK6QaO3ml47nJdU8OROJcWNzHc2sfQuNV+Tq8n5KPdFRzHQ6q0v4TgcNnjud+KBm4MHwJnDse0EfSFVY76YFmSJMHqARyurBRC6rlBw/NGb5oyORvum9P4wbltut1zzxNPo6o5Ytdm3F2FNlo5mGxIaXN7HNFwVyPCMCqKiwjYbc3kENHXVdmbCCLOcbHft7EbTQRtaA0ANHLl9C0ZcFTRDJJSqik4T4MobAzzPcebWjK0ferDScFUURBZDG4jnJ5R79U87tuRUJa48x9AVY5ovtEHFkjYmgWDGgAaAD0IcThp/REHkQT9iy+nvuPoJW0cIHM/TdFThF2tA4trYN4mPNnYDHJ8Zugd3hTseDfV7DzLeZ6qVzR1Q8zHfBP0Jn8mfoHjRJVYRTSCznFrju8NaHX6m26Ch4ZbE7xlxI3/AEtaT84W7aR97iyNp3SDfZKsz7f8DwQnqZ76McWWN7OBPzXQJjmlkAfO1sfMNzX05K1y5HbgAoduCB5vbTusqLLOfuheMUc84mPv6r+US+sKAaxMuJWe/av5RL6woBo0XSiJC8jVJalmeojaNT0+dN5juheHoc1Q6Xkw6fMlk6VhSt0dArbCmdGWnSOw02sFxWRtie8rr7sSJa4G9yD9i5LiDLSvHao4p8r1RTJGiCyLpX2IQrSiIyrtEiz0kxsm9A+4VVpKwk2Vows+Sli7MOIN01oX2cClMA1CbULrOBRkrQyY28eTsbfMstbIdbtI6KGplYwZnHTkq/XY2T+iOXtuuNwXoumy2OcAPKDAO/ZLp8Sbq1gznu8kKtxVTjrI8uPadAmlDVs+M3uCmoU7Gb0EMpnne/cpfyNw6oqGdp2cFOJe0KrzuK3EThfsXsjcOqla8ok1IvsPQt3RjchPD5KraaEeNkTZT1Wzqk6afQpGtb0W/wCTNIJBtb0JueCf3L+f8NU10Q/lHOx7lsJdOf4L1hbTUHYhaTQmyPD41af9ZryGH1reZt2rf8oabWdog24WHak6dEdDSxttoDbqueSx+v8AbKfV7MZ7kAH/ANosUbi4dOaFmZE43IFxtbRQOxARkZMxB31JU3GDGVjyKgANzrf0I2KwNjtZVT87uN7NJPIIjDJ5SSMpbfXUki6vySVITiyicRj35VfKJfWFLjoF2up4HoXyPkdAC+RznPOeUXc43JsHKB3g9w8704+sm9pdtHOcIxWXLGSleGYnJEDl576L6FqPBnhjxZ1KCP8A7J/bUB8FOFf5Rv1tR7a3EyOKM4mdzbdVzEPKdm+Nqvo7+qjCv8oPraj21q/wS4Sd6Rv1tR7aHGug2fNICIYF9F/1RYR/k2/W1PtrZvglwkf4Rv1tT7aziA4Dh7Tm2Vtw4abLqsfgrwobUg+tqPbR0Pg/w9ugpwP/ANJvaQUWY5jCNUwD7NJ30K6K3gqiH6gfxy+0tzwfR/sR/HL7Szi6Cjis9Q55uc3dfRDyucNufPc26Lsn9XeHX/u4+sn9tbjwfYf/AJcfWTe0pxhO9so5R9HJKcNeRmae7VOqaOIaZRquiM4CoAdKcfxze0pRwVRfsBp+/L7SoosFoorqSO1xcHsKxT0pc7Vxy8gugDhOk/Yj+KT2luOGKUfqv+Un4o8WC0c1xFoj1NwetyQjsMkMrbNec3MK9VPCVI9uV8II6ZpPaQdPwLQs1ZBlPZJP7a3FmtFSlrJI7g78h1Sf87SkuzeSP50XU6bhalaNIhvfV0jvSSt38MUpNzC0nvd+K5Z/Hc36orHIoo5hQ1sgblYHkdgJspJMTm2s+/S1l1SDBoGebG0d1/xQ9Vw9TvcXOjBJ55nj7CgvjSXQfKn2czbNUu+EGjtR1HCL+6SuJ+hXr+itL+yH8UntLZvC9KP1Q/if+K3+M/bN5V+CqwxxDY/Sh8Rc61oWtN99r/QVdP6OU37IfxP/ABWjuF6Um/ihfrmk/FH/AB2L5Ec4bSVNw8PLT0IRN6kamRx7ALK/Hhqm/Z/85PaWv9GKb9n/AM5faVFhA8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8" name="AutoShape 10" descr="data:image/jpeg;base64,/9j/4AAQSkZJRgABAQAAAQABAAD/2wCEAAkGBhISEBIQEhIQFRAQFBQVEBIVFBASFBAVFBAVFBUQFBQXHCYeFxkjGRQUHy8gIycpLCwsFR4xNTAqNSYrLCkBCQoKDgwOGg8PGiwkHyQsLCksLCwpKSwpLCkpLCksKSwsLCwpKSksKSkpKSwsKSwsLCwpKSwsLCwsLCksLCwpLP/AABEIALsA8AMBIgACEQEDEQH/xAAcAAACAgMBAQAAAAAAAAAAAAAEBQMGAQIHAAj/xABMEAABAwIEAwIHCwgJBAMAAAABAAIDBBEFEiExBkFRYXEHEyIyobPSIyRCUnSBkZOxwdEUFTNDU2KS8BYXJTREVHKCojVko+Fjc4P/xAAZAQADAQEBAAAAAAAAAAAAAAABAgMABAX/xAAmEQACAgICAgEFAAMAAAAAAAAAAQIRAyESMRNBBCIyUWGhFLHR/9oADAMBAAIRAxEAPwCr8VO9/wBZ8pm9YUsTDiv/AKhW/KZvWFLgV5M7TZ6CWiZhU7ChGuRMZSGC4yi4igYyi4SrR/QQ5gREbUPCjYwmCieFiYQhCwBGxBYYJadFYaBvubVXbqy0H6Nqri7IZ+kQYvT54ZG9QbLkMry1zgOS7W9lwR1XJscw/LPIBtm0S509NG+O+0aYLUnNYq4Ur9lWMKpLaqy0vJQjfs6WM2jRYIUkQ0CwQug4vZAVBZFEIe2pSyCaFbELOVb5UtgIsi9kUhavAImNVrlUuVeyomIsiyApMqxlWsxpZYyKXKvZVjHLeKh/aFb8pn9YUrCZ8UuH5wrflM/rClocoZFUjoXRLG1ERMUERRkQSJGN2NRMSxHGoKmvYw5SdVaKoI3gKPhSehqg4aJtTlMFDCBqNjah6dGMWGNg1WbD2+5tVbVmoP0TVbF2c/yOkC41iAhjLr68lzaV5kkLjzN044txMyTFg81uiX0dOp5JcmUxQ4xsMo4Nk5po7BQ0cFgCjoGFx0SJDydILjGgWrgpw1RyBVOJu3ZA4aKEIh+yhSsY1svBbL1ljGpCyFmy9ZYxgryzZeWMYXlmy9ZYxhYKzZeWMcl4tid+cK3tqZvWlLo4jZO+KD7/AKz5TN6wpbdRnLbRdPSMRNIKZQxm10LSgE6pxHYDsQj2MjNMQEPiNAx5zWF+qJMOlxsh3vVTM2oacN0CdU4SmCRNaU7LdGQ2p0axA06MDrIFCV7wASdgja7FhDSN18t48kfeqdXY6ySZsANmA3eetuSlrqwzyC3mN0aOwJ4ypEpR5tEVPTl5zHUlOKOjtuvUFLYI09AkKm0bLmwTimgyttz5rXDqHK3M7zjsEW5qtGNHHknbpEBaontRDgoXrNEwd7dEOQiZFBZK0OjAavZVtZZIQCaEL1llZssA1WLLeywiE1svLZYssYxZYIUllrZExyvin+/1nymb1hSwHVH8Wn3/AFnymb1hSyI6rmmnbLJaGdPAOqLD8qAkmDG5jsiaWta4WNjdGIyYxi2uD3hQVVMSQRzUDgWEFpu0+hESTXjc74vNOt6YJPWjaKlI1Nu5GxVjGjynAKlTcTPfdg05XWkFI5xu5xKea4k4Tvs6TTYkw+abravMkjMrCG33VNw+q8U650Cs1Bi7ZDopp2WuwVnD7mgkWzfamuBwut5bbEbHqmUY0S81D/ygN1ydO9Otgf0jlo5DdPcOwjL5b/O5Dp2rfB8IyDO8eUdh07+1NC1WjjrbOfJlt0iBwUbgiHNUJCciiB6geiHhQvCmwg8g0Q1kVIhyEjKRPALyyAvXQCeAXrLy8iYxZeIWV6yJjSyxZbkLwCxjFlqFusALGOJ8YYllxGuB5VU4/wDK5KxirRY6ojjVl8Sr/lc/rXJBIVZ4osl5pFrgxaNzbHpsUrNQWP0Oh2SVhPJSFxOt9QlWBIdZ9dFrdjAEf7w9Kxh+Ne5uiedJOfekEFSDoQtKp5BHTkkWKtDSn7XRf8JwWmczSxcOaWYzVMiu1gu5LMMxFzQLE9qZQVDHuzFozKMu9oukq0LcPEszvKaR6Fc8GpAywQtORujaLPnHxVv2Mixuls1N+HOHs7xO9wyjzR2qvGW4t0V04Nd7gf8AV9yvjhu2c2XJekPCFoVJZaPXQcyIyoXhTFaEKY3QM9QPRT2IWVK0OiB6HC3rKlkbS+RwawbucbAfiqZXeEqGM2EFQ6/mkgMD+1txqFJlF+y4rCof9ajedO8D/WL/AELZnhQDjZtM8/7lkgvZegsqu0vGcbgPGRyR35kBwTmlxCOQAse11+h+5EASvBYKSY7xjT0rTndmf8FjdysYdlesuV4h4TauZ2WBjImn/c7vJWcLxSukN/yt5tvbYehNQLOprypeG8XThr2Pa2aRvma5HP6gfGTbC+L4pW3cHRvBs5jhq09qX9BOR8af9Sr/AJXP61yRvannGo/tKv8Alc/rXJNZdPRykIYtsq2K8SmTMYib5QRTZc3kuFwhKcEvA6lOnYPIRoEk3saLoiptNFYsGYzLcjVJmYJK7TYjbtT7DKcxgNfa6g4NnSsyrY8hDQL5bBEU5ttslk4zC2Y2CkoszdL3Cbx0I816Q5a/qrlwRUAsezmNe1UVj9tCrJwj/eWG5Gh066KidEi+FRPUjio3oyCkRu2WhuhKzEmsflI/VukGtrhrgHfaqpXcdyvJjpo2CVt/0weW6HfTqFNNdD8G1ySLndVbi3iYwNyRND5nebfzW9rvwSqn4lqnMImkjJ5iNuQDXYc7Jc52eQk65SPsSSkGMWtiY18rZPHTu/KJ22LGOt4mL/ZsSk2P45JK+73ZpNnOsPJv+rjHIBMq5+Ruc+c7Oe7kEhwiIZiTqW3t3ncpGyiRtT4QSbv26firBg80cRsAAeR0QwdolmHQunqA29mX1PYFP7lssvoeuyw1le5znNZCXlu5Gg+bqq5NN4yQiLMyUcrlp03FxzXZ8DwuNsejRtubElcg40gEVZVNaLHPccrAi6XDNOVBzRbViWXHKixDppL3sBnPLdASza3cbuO99UJICXLdoLnd3p7F3cUcWxrhkTpHloNmgZnnoB/Oys2FVIcC1pysAsLfb3qvvlEMIjHnzHM/qGjRo+dZibJk+K30uQMG1uLPbIA12sZBaeljuE/42qWvFLVw3D5Y/d7aEubaziFTHssft+5W7EKnxohYBplGYcz5PJRl9yaL49xaZWuMx/adf8rn9a5JLKzcXQj8415/7qf1pVckbYrps4jQMKy+Bw5I+jp9bp7TUgINxcIW7MVPDhaUE7N1VtgxC7L9uiR0cDM7+gNgPnTmWJgaHEWAQbtmNqjFchBvvbRNyM7A4bkKnvw5zyX303CsuBzHJlO4TRAwuB/IjZFMFjoospRMd+iYIRC8qxcLO98Mueeir8Tj0TrAZmsma9xIDdSeiV6CjopKhnlDRdxAGu5A16d60ZiMTvKEjbDqQLKrYvVCplytyuZH5jTaxPxipuRVIX12JSF0crzaSJ0obYeTIx9gGn5klq8Yc51z89rbbJ5UwZGnQkfDYfSWH7lUK4gOu03adrcuzvUu+yiCZZbtfY6nKR3BZbUa3+OPoNkC2YD7x07QtyfIuORuEKCA4468QtuNB267JJRXy37T9qsNXCCB2eUlMMNw5zfju+cX3WrQYvZFNVFoPQhGcNx5HNJ3KCqoiQ0W3cB3appTjKW9hU5dFo/cdXwSouy3YuV+FmhMVb474FQ0Fp/ebo5v2K98P12gQnhXw4TYc541fC4Pb3bOH0a/MubD9ORJlssdOjhDpNSe1FQGxBte3LqeiEgbcpnBM1rhYG45r1pa0eaneyeWryuzHWc+cTszo1oR2HVovZ5uOaSPaTqetx11U0EDjawv0A3PakYUWiXCmPYXxnNY+Vtp3dUbhrgPKPnR7fYkFPWuijLQbOdyHJTU9cdy4DtPVJVjp0bcbTWr60daqf1pVehjzFPeNob4jW6/4qf5vdSltJTG6t0cozo4LBM6duiCgamFNoVo9GKhLo9wBt5Wv0omauzssNWt9J6oTGW5ZnjtQ0TgL2RcdGDIcVcLDXLzVnws6BwVSpdTbqrdhrQ1oBRRh1TvuEUAgad46FMac9iJjaJhRQNmk9AvBi9L5LHE7WN0j6HS2bCqNib36Dp2lOeHiPFuvlBzW0Go56lViCra5hcD5NruP2BDHFXbAlrOgNr9pXGpUdahy0X2vZFI0tc9oP8AOy59jGGSwvc7yXsPw27EfvDke1GU9ZqmLXh4s7UHdK81eing/ZTBUNPZ2fgvCrLdtQj8c4acwGWHymjUs+E3tb1CrbKm4vzG4VotS6ISi4umPy7OzvGiigja0CMbcu1K48QcO7osvxXqLd32pqYLGPF1XGGQZLB7CPGW+F0PeleF4gXue03tuCRzQtXiMZaRe5/9qGPFWggjNpysg42hlOmX7BK+1hzVsnc2WmlEnmhpv9C53h1ULtePNcrY+ovF4sHz9+0LgnHZ6EHaKbhPg4YRne8nNs0eTYE6ap4zwaxPFmktPI3JVjw+mtbssnImDRojLNNvsTxwjqilUfgxjYfdHZgAdB17ElxKkgaSIBYRnJKRqWk8rp5xLxn58MDruAIkkGzf3W9qpWH6Etudb5u2/NdGJSf1SOfI4rURXXMyuNvpWGw3Y0knU6j70bXU93W5N9K9S0jrtPMkDXbfULoo5g3i2iJxGuP/AHU/P/5ShqaIhNuKoB+X1p11qZvWFBRxi26N2znJoQiM2oUcVl55Gp6K3Rip45YzPQbWrNc/NIT2rDdkb0Ylpn2cD2q74fI0tBVFarjgkrSwa7JTFgpSEziallI4HZHtm1QGQY0IbFzaGT/QfsRUL1DisIdE9rti0g23SsZK2UjCsRtEIzuD6LaIszC6iGBQg3zy91wimQxt2bfvN1yOjuhaVM9FWgHdNaPEQgY65o0LW27kQaKN+rTkdy+KeyyRpFolggluBZVzinhTMDUQC0gBL2D4YG9h1TPAnPuWu3bp39oT9rVJScHaGlFTVM4h+c7/AATf+d1r4wu3PzKy+ELh3xUoqIxaOY2eBoGydR3qtQ0w5m67uSkrRxShxdHg1g6KUZeSlZG0cgoKycNF9L8u/ql7N0GYfizY3BjzZrjv8U9VfcFOa1zsNO0d65vgnDE1S7MI3lvXYH5zyV8w/hyqpWh1vchochzmO/UIzwOWo9hhn4fd0WmpxaKBmeR7Wjlfc9gHMqhY9x2+Y5Irth2J2c8fcE9dwNHUEVLamV7r3cJAHtH7uTkO5L8e4EyNMjIz5LSSY/LB7m7juWXxfHtqxZ/I59aKu2vaHWAsCNe1TYa8FxNie5LaCldnBc09uh8nv6Kz4PTRuIazxwf8YZADr0OqrVuid+xTXPINxqHbfZZWLgWij8Z42oIPiWlzIScvjHk6BWnBsIkgvKPyeR+4bK21+y42R2LVFS+0rqFtx8GN0ZB+ci4TPFJoXyIo/E7ff1Zp/iZvWFLWjsTniVnv2r+UTesKW5E1ETUBB4m8tjcRuUe7ayTYzNo1vNxCJhZiuBvibFI7aVuYH50AAul4xQiTDW3ac7G3B7P5C5pf0JIybWwvRlg1VlweRtrg681WgmmEykOt1RYC80UgtujY5EkpJUxpZbhYKHFO9SVdM6VjmMtmcLNubD6UHA9M6Ft3WKWXTHT2VKrwmohF5IX5R8Jozt9CDbKHC4IK6QaO3ml47nJdU8OROJcWNzHc2sfQuNV+Tq8n5KPdFRzHQ6q0v4TgcNnjud+KBm4MHwJnDse0EfSFVY76YFmSJMHqARyurBRC6rlBw/NGb5oyORvum9P4wbltut1zzxNPo6o5Ytdm3F2FNlo5mGxIaXN7HNFwVyPCMCqKiwjYbc3kENHXVdmbCCLOcbHft7EbTQRtaA0ANHLl9C0ZcFTRDJJSqik4T4MobAzzPcebWjK0ferDScFUURBZDG4jnJ5R79U87tuRUJa48x9AVY5ovtEHFkjYmgWDGgAaAD0IcThp/REHkQT9iy+nvuPoJW0cIHM/TdFThF2tA4trYN4mPNnYDHJ8Zugd3hTseDfV7DzLeZ6qVzR1Q8zHfBP0Jn8mfoHjRJVYRTSCznFrju8NaHX6m26Ch4ZbE7xlxI3/AEtaT84W7aR97iyNp3SDfZKsz7f8DwQnqZ76McWWN7OBPzXQJjmlkAfO1sfMNzX05K1y5HbgAoduCB5vbTusqLLOfuheMUc84mPv6r+US+sKAaxMuJWe/av5RL6woBo0XSiJC8jVJalmeojaNT0+dN5juheHoc1Q6Xkw6fMlk6VhSt0dArbCmdGWnSOw02sFxWRtie8rr7sSJa4G9yD9i5LiDLSvHao4p8r1RTJGiCyLpX2IQrSiIyrtEiz0kxsm9A+4VVpKwk2Vows+Sli7MOIN01oX2cClMA1CbULrOBRkrQyY28eTsbfMstbIdbtI6KGplYwZnHTkq/XY2T+iOXtuuNwXoumy2OcAPKDAO/ZLp8Sbq1gznu8kKtxVTjrI8uPadAmlDVs+M3uCmoU7Gb0EMpnne/cpfyNw6oqGdp2cFOJe0KrzuK3EThfsXsjcOqla8ok1IvsPQt3RjchPD5KraaEeNkTZT1Wzqk6afQpGtb0W/wCTNIJBtb0JueCf3L+f8NU10Q/lHOx7lsJdOf4L1hbTUHYhaTQmyPD41af9ZryGH1reZt2rf8oabWdog24WHak6dEdDSxttoDbqueSx+v8AbKfV7MZ7kAH/ANosUbi4dOaFmZE43IFxtbRQOxARkZMxB31JU3GDGVjyKgANzrf0I2KwNjtZVT87uN7NJPIIjDJ5SSMpbfXUki6vySVITiyicRj35VfKJfWFLjoF2up4HoXyPkdAC+RznPOeUXc43JsHKB3g9w8704+sm9pdtHOcIxWXLGSleGYnJEDl576L6FqPBnhjxZ1KCP8A7J/bUB8FOFf5Rv1tR7a3EyOKM4mdzbdVzEPKdm+Nqvo7+qjCv8oPraj21q/wS4Sd6Rv1tR7aHGug2fNICIYF9F/1RYR/k2/W1PtrZvglwkf4Rv1tT7aziA4Dh7Tm2Vtw4abLqsfgrwobUg+tqPbR0Pg/w9ugpwP/ANJvaQUWY5jCNUwD7NJ30K6K3gqiH6gfxy+0tzwfR/sR/HL7Szi6Cjis9Q55uc3dfRDyucNufPc26Lsn9XeHX/u4+sn9tbjwfYf/AJcfWTe0pxhO9so5R9HJKcNeRmae7VOqaOIaZRquiM4CoAdKcfxze0pRwVRfsBp+/L7SoosFoorqSO1xcHsKxT0pc7Vxy8gugDhOk/Yj+KT2luOGKUfqv+Un4o8WC0c1xFoj1NwetyQjsMkMrbNec3MK9VPCVI9uV8II6ZpPaQdPwLQs1ZBlPZJP7a3FmtFSlrJI7g78h1Sf87SkuzeSP50XU6bhalaNIhvfV0jvSSt38MUpNzC0nvd+K5Z/Hc36orHIoo5hQ1sgblYHkdgJspJMTm2s+/S1l1SDBoGebG0d1/xQ9Vw9TvcXOjBJ55nj7CgvjSXQfKn2czbNUu+EGjtR1HCL+6SuJ+hXr+itL+yH8UntLZvC9KP1Q/if+K3+M/bN5V+CqwxxDY/Sh8Rc61oWtN99r/QVdP6OU37IfxP/ABWjuF6Um/ihfrmk/FH/AB2L5Ec4bSVNw8PLT0IRN6kamRx7ALK/Hhqm/Z/85PaWv9GKb9n/AM5faVFhA8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20" name="Picture 12" descr="http://4.bp.blogspot.com/_UICPWM79mFU/TPKbiFJrIEI/AAAAAAAAAAs/37G4xOZnEu0/s1600/abuso-sex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0311">
            <a:off x="2685365" y="3239089"/>
            <a:ext cx="3920023" cy="3057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5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rot="20057693">
            <a:off x="1855880" y="2245863"/>
            <a:ext cx="5635673" cy="204296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solidFill>
                  <a:srgbClr val="EAEAEA"/>
                </a:solidFill>
                <a:latin typeface="Comic Sans MS" pitchFamily="66" charset="0"/>
              </a:rPr>
              <a:t>VIOLENCIA</a:t>
            </a:r>
            <a:endParaRPr lang="es-MX" sz="48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t1.gstatic.com/images?q=tbn:ANd9GcSZPBlnlofrJR8LYmPvvd61jUs7s3S1Hh2DOrjWzEVjYeQq6-_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13665" r="19990" b="16251"/>
          <a:stretch/>
        </p:blipFill>
        <p:spPr bwMode="auto">
          <a:xfrm>
            <a:off x="467544" y="451612"/>
            <a:ext cx="3240360" cy="3065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2185" r="8471" b="5686"/>
          <a:stretch/>
        </p:blipFill>
        <p:spPr bwMode="auto">
          <a:xfrm>
            <a:off x="4706927" y="3537501"/>
            <a:ext cx="3983905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476672"/>
            <a:ext cx="8229600" cy="1143000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rgbClr val="FFFFFF"/>
                </a:solidFill>
                <a:latin typeface="Comic Sans MS" pitchFamily="66" charset="0"/>
              </a:rPr>
              <a:t>Violencia Sexual</a:t>
            </a:r>
            <a:br>
              <a:rPr lang="es-MX" sz="4000" dirty="0" smtClean="0">
                <a:solidFill>
                  <a:srgbClr val="FFFFFF"/>
                </a:solidFill>
                <a:latin typeface="Comic Sans MS" pitchFamily="66" charset="0"/>
              </a:rPr>
            </a:br>
            <a:endParaRPr lang="es-MX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Está ligada a un patrón de conducta consistente en omisiones y actos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sexo-afectivos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, la inducción a la realización de prácticas sexuales no deseadas o que generen dolor,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manipulación 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o dominio de la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pareja.</a:t>
            </a:r>
          </a:p>
          <a:p>
            <a:endParaRPr lang="es-MX" dirty="0"/>
          </a:p>
        </p:txBody>
      </p:sp>
      <p:sp>
        <p:nvSpPr>
          <p:cNvPr id="1026" name="AutoShape 2" descr="data:image/jpeg;base64,/9j/4AAQSkZJRgABAQAAAQABAAD/2wCEAAkGBhISEBIQEhIQFRAQFBQVEBIVFBASFBAVFBAVFBUQFBQXHCYeFxkjGRQUHy8gIycpLCwsFR4xNTAqNSYrLCkBCQoKDgwOGg8PGiwkHyQsLCksLCwpKSwpLCkpLCksKSwsLCwpKSksKSkpKSwsKSwsLCwpKSwsLCwsLCksLCwpLP/AABEIALsA8AMBIgACEQEDEQH/xAAcAAACAgMBAQAAAAAAAAAAAAAEBQMGAQIHAAj/xABMEAABAwIEAwIHCwgJBAMAAAABAAIDBBEFEiExBkFRYXEHEyIyobPSIyRCUnSBkZOxwdEUFTNDU2KS8BYXJTREVHKCojVko+Fjc4P/xAAZAQADAQEBAAAAAAAAAAAAAAABAgMABAX/xAAmEQACAgICAgEFAAMAAAAAAAAAAQIRAyESMRNBBCIyUWGhFLHR/9oADAMBAAIRAxEAPwCr8VO9/wBZ8pm9YUsTDiv/AKhW/KZvWFLgV5M7TZ6CWiZhU7ChGuRMZSGC4yi4igYyi4SrR/QQ5gREbUPCjYwmCieFiYQhCwBGxBYYJadFYaBvubVXbqy0H6Nqri7IZ+kQYvT54ZG9QbLkMry1zgOS7W9lwR1XJscw/LPIBtm0S509NG+O+0aYLUnNYq4Ur9lWMKpLaqy0vJQjfs6WM2jRYIUkQ0CwQug4vZAVBZFEIe2pSyCaFbELOVb5UtgIsi9kUhavAImNVrlUuVeyomIsiyApMqxlWsxpZYyKXKvZVjHLeKh/aFb8pn9YUrCZ8UuH5wrflM/rClocoZFUjoXRLG1ERMUERRkQSJGN2NRMSxHGoKmvYw5SdVaKoI3gKPhSehqg4aJtTlMFDCBqNjah6dGMWGNg1WbD2+5tVbVmoP0TVbF2c/yOkC41iAhjLr68lzaV5kkLjzN044txMyTFg81uiX0dOp5JcmUxQ4xsMo4Nk5po7BQ0cFgCjoGFx0SJDydILjGgWrgpw1RyBVOJu3ZA4aKEIh+yhSsY1svBbL1ljGpCyFmy9ZYxgryzZeWMYXlmy9ZYxhYKzZeWMcl4tid+cK3tqZvWlLo4jZO+KD7/AKz5TN6wpbdRnLbRdPSMRNIKZQxm10LSgE6pxHYDsQj2MjNMQEPiNAx5zWF+qJMOlxsh3vVTM2oacN0CdU4SmCRNaU7LdGQ2p0axA06MDrIFCV7wASdgja7FhDSN18t48kfeqdXY6ySZsANmA3eetuSlrqwzyC3mN0aOwJ4ypEpR5tEVPTl5zHUlOKOjtuvUFLYI09AkKm0bLmwTimgyttz5rXDqHK3M7zjsEW5qtGNHHknbpEBaontRDgoXrNEwd7dEOQiZFBZK0OjAavZVtZZIQCaEL1llZssA1WLLeywiE1svLZYssYxZYIUllrZExyvin+/1nymb1hSwHVH8Wn3/AFnymb1hSyI6rmmnbLJaGdPAOqLD8qAkmDG5jsiaWta4WNjdGIyYxi2uD3hQVVMSQRzUDgWEFpu0+hESTXjc74vNOt6YJPWjaKlI1Nu5GxVjGjynAKlTcTPfdg05XWkFI5xu5xKea4k4Tvs6TTYkw+abravMkjMrCG33VNw+q8U650Cs1Bi7ZDopp2WuwVnD7mgkWzfamuBwut5bbEbHqmUY0S81D/ygN1ydO9Otgf0jlo5DdPcOwjL5b/O5Dp2rfB8IyDO8eUdh07+1NC1WjjrbOfJlt0iBwUbgiHNUJCciiB6geiHhQvCmwg8g0Q1kVIhyEjKRPALyyAvXQCeAXrLy8iYxZeIWV6yJjSyxZbkLwCxjFlqFusALGOJ8YYllxGuB5VU4/wDK5KxirRY6ojjVl8Sr/lc/rXJBIVZ4osl5pFrgxaNzbHpsUrNQWP0Oh2SVhPJSFxOt9QlWBIdZ9dFrdjAEf7w9Kxh+Ne5uiedJOfekEFSDoQtKp5BHTkkWKtDSn7XRf8JwWmczSxcOaWYzVMiu1gu5LMMxFzQLE9qZQVDHuzFozKMu9oukq0LcPEszvKaR6Fc8GpAywQtORujaLPnHxVv2Mixuls1N+HOHs7xO9wyjzR2qvGW4t0V04Nd7gf8AV9yvjhu2c2XJekPCFoVJZaPXQcyIyoXhTFaEKY3QM9QPRT2IWVK0OiB6HC3rKlkbS+RwawbucbAfiqZXeEqGM2EFQ6/mkgMD+1txqFJlF+y4rCof9ajedO8D/WL/AELZnhQDjZtM8/7lkgvZegsqu0vGcbgPGRyR35kBwTmlxCOQAse11+h+5EASvBYKSY7xjT0rTndmf8FjdysYdlesuV4h4TauZ2WBjImn/c7vJWcLxSukN/yt5tvbYehNQLOprypeG8XThr2Pa2aRvma5HP6gfGTbC+L4pW3cHRvBs5jhq09qX9BOR8af9Sr/AJXP61yRvannGo/tKv8Alc/rXJNZdPRykIYtsq2K8SmTMYib5QRTZc3kuFwhKcEvA6lOnYPIRoEk3saLoiptNFYsGYzLcjVJmYJK7TYjbtT7DKcxgNfa6g4NnSsyrY8hDQL5bBEU5ttslk4zC2Y2CkoszdL3Cbx0I816Q5a/qrlwRUAsezmNe1UVj9tCrJwj/eWG5Gh066KidEi+FRPUjio3oyCkRu2WhuhKzEmsflI/VukGtrhrgHfaqpXcdyvJjpo2CVt/0weW6HfTqFNNdD8G1ySLndVbi3iYwNyRND5nebfzW9rvwSqn4lqnMImkjJ5iNuQDXYc7Jc52eQk65SPsSSkGMWtiY18rZPHTu/KJ22LGOt4mL/ZsSk2P45JK+73ZpNnOsPJv+rjHIBMq5+Ruc+c7Oe7kEhwiIZiTqW3t3ncpGyiRtT4QSbv26firBg80cRsAAeR0QwdolmHQunqA29mX1PYFP7lssvoeuyw1le5znNZCXlu5Gg+bqq5NN4yQiLMyUcrlp03FxzXZ8DwuNsejRtubElcg40gEVZVNaLHPccrAi6XDNOVBzRbViWXHKixDppL3sBnPLdASza3cbuO99UJICXLdoLnd3p7F3cUcWxrhkTpHloNmgZnnoB/Oys2FVIcC1pysAsLfb3qvvlEMIjHnzHM/qGjRo+dZibJk+K30uQMG1uLPbIA12sZBaeljuE/42qWvFLVw3D5Y/d7aEubaziFTHssft+5W7EKnxohYBplGYcz5PJRl9yaL49xaZWuMx/adf8rn9a5JLKzcXQj8415/7qf1pVckbYrps4jQMKy+Bw5I+jp9bp7TUgINxcIW7MVPDhaUE7N1VtgxC7L9uiR0cDM7+gNgPnTmWJgaHEWAQbtmNqjFchBvvbRNyM7A4bkKnvw5zyX303CsuBzHJlO4TRAwuB/IjZFMFjoospRMd+iYIRC8qxcLO98Mueeir8Tj0TrAZmsma9xIDdSeiV6CjopKhnlDRdxAGu5A16d60ZiMTvKEjbDqQLKrYvVCplytyuZH5jTaxPxipuRVIX12JSF0crzaSJ0obYeTIx9gGn5klq8Yc51z89rbbJ5UwZGnQkfDYfSWH7lUK4gOu03adrcuzvUu+yiCZZbtfY6nKR3BZbUa3+OPoNkC2YD7x07QtyfIuORuEKCA4468QtuNB267JJRXy37T9qsNXCCB2eUlMMNw5zfju+cX3WrQYvZFNVFoPQhGcNx5HNJ3KCqoiQ0W3cB3appTjKW9hU5dFo/cdXwSouy3YuV+FmhMVb474FQ0Fp/ebo5v2K98P12gQnhXw4TYc541fC4Pb3bOH0a/MubD9ORJlssdOjhDpNSe1FQGxBte3LqeiEgbcpnBM1rhYG45r1pa0eaneyeWryuzHWc+cTszo1oR2HVovZ5uOaSPaTqetx11U0EDjawv0A3PakYUWiXCmPYXxnNY+Vtp3dUbhrgPKPnR7fYkFPWuijLQbOdyHJTU9cdy4DtPVJVjp0bcbTWr60daqf1pVehjzFPeNob4jW6/4qf5vdSltJTG6t0cozo4LBM6duiCgamFNoVo9GKhLo9wBt5Wv0omauzssNWt9J6oTGW5ZnjtQ0TgL2RcdGDIcVcLDXLzVnws6BwVSpdTbqrdhrQ1oBRRh1TvuEUAgad46FMac9iJjaJhRQNmk9AvBi9L5LHE7WN0j6HS2bCqNib36Dp2lOeHiPFuvlBzW0Go56lViCra5hcD5NruP2BDHFXbAlrOgNr9pXGpUdahy0X2vZFI0tc9oP8AOy59jGGSwvc7yXsPw27EfvDke1GU9ZqmLXh4s7UHdK81eing/ZTBUNPZ2fgvCrLdtQj8c4acwGWHymjUs+E3tb1CrbKm4vzG4VotS6ISi4umPy7OzvGiigja0CMbcu1K48QcO7osvxXqLd32pqYLGPF1XGGQZLB7CPGW+F0PeleF4gXue03tuCRzQtXiMZaRe5/9qGPFWggjNpysg42hlOmX7BK+1hzVsnc2WmlEnmhpv9C53h1ULtePNcrY+ovF4sHz9+0LgnHZ6EHaKbhPg4YRne8nNs0eTYE6ap4zwaxPFmktPI3JVjw+mtbssnImDRojLNNvsTxwjqilUfgxjYfdHZgAdB17ElxKkgaSIBYRnJKRqWk8rp5xLxn58MDruAIkkGzf3W9qpWH6Etudb5u2/NdGJSf1SOfI4rURXXMyuNvpWGw3Y0knU6j70bXU93W5N9K9S0jrtPMkDXbfULoo5g3i2iJxGuP/AHU/P/5ShqaIhNuKoB+X1p11qZvWFBRxi26N2znJoQiM2oUcVl55Gp6K3Rip45YzPQbWrNc/NIT2rDdkb0Ylpn2cD2q74fI0tBVFarjgkrSwa7JTFgpSEziallI4HZHtm1QGQY0IbFzaGT/QfsRUL1DisIdE9rti0g23SsZK2UjCsRtEIzuD6LaIszC6iGBQg3zy91wimQxt2bfvN1yOjuhaVM9FWgHdNaPEQgY65o0LW27kQaKN+rTkdy+KeyyRpFolggluBZVzinhTMDUQC0gBL2D4YG9h1TPAnPuWu3bp39oT9rVJScHaGlFTVM4h+c7/AATf+d1r4wu3PzKy+ELh3xUoqIxaOY2eBoGydR3qtQ0w5m67uSkrRxShxdHg1g6KUZeSlZG0cgoKycNF9L8u/ql7N0GYfizY3BjzZrjv8U9VfcFOa1zsNO0d65vgnDE1S7MI3lvXYH5zyV8w/hyqpWh1vchochzmO/UIzwOWo9hhn4fd0WmpxaKBmeR7Wjlfc9gHMqhY9x2+Y5Irth2J2c8fcE9dwNHUEVLamV7r3cJAHtH7uTkO5L8e4EyNMjIz5LSSY/LB7m7juWXxfHtqxZ/I59aKu2vaHWAsCNe1TYa8FxNie5LaCldnBc09uh8nv6Kz4PTRuIazxwf8YZADr0OqrVuid+xTXPINxqHbfZZWLgWij8Z42oIPiWlzIScvjHk6BWnBsIkgvKPyeR+4bK21+y42R2LVFS+0rqFtx8GN0ZB+ci4TPFJoXyIo/E7ff1Zp/iZvWFLWjsTniVnv2r+UTesKW5E1ETUBB4m8tjcRuUe7ayTYzNo1vNxCJhZiuBvibFI7aVuYH50AAul4xQiTDW3ac7G3B7P5C5pf0JIybWwvRlg1VlweRtrg681WgmmEykOt1RYC80UgtujY5EkpJUxpZbhYKHFO9SVdM6VjmMtmcLNubD6UHA9M6Ft3WKWXTHT2VKrwmohF5IX5R8Jozt9CDbKHC4IK6QaO3ml47nJdU8OROJcWNzHc2sfQuNV+Tq8n5KPdFRzHQ6q0v4TgcNnjud+KBm4MHwJnDse0EfSFVY76YFmSJMHqARyurBRC6rlBw/NGb5oyORvum9P4wbltut1zzxNPo6o5Ytdm3F2FNlo5mGxIaXN7HNFwVyPCMCqKiwjYbc3kENHXVdmbCCLOcbHft7EbTQRtaA0ANHLl9C0ZcFTRDJJSqik4T4MobAzzPcebWjK0ferDScFUURBZDG4jnJ5R79U87tuRUJa48x9AVY5ovtEHFkjYmgWDGgAaAD0IcThp/REHkQT9iy+nvuPoJW0cIHM/TdFThF2tA4trYN4mPNnYDHJ8Zugd3hTseDfV7DzLeZ6qVzR1Q8zHfBP0Jn8mfoHjRJVYRTSCznFrju8NaHX6m26Ch4ZbE7xlxI3/AEtaT84W7aR97iyNp3SDfZKsz7f8DwQnqZ76McWWN7OBPzXQJjmlkAfO1sfMNzX05K1y5HbgAoduCB5vbTusqLLOfuheMUc84mPv6r+US+sKAaxMuJWe/av5RL6woBo0XSiJC8jVJalmeojaNT0+dN5juheHoc1Q6Xkw6fMlk6VhSt0dArbCmdGWnSOw02sFxWRtie8rr7sSJa4G9yD9i5LiDLSvHao4p8r1RTJGiCyLpX2IQrSiIyrtEiz0kxsm9A+4VVpKwk2Vows+Sli7MOIN01oX2cClMA1CbULrOBRkrQyY28eTsbfMstbIdbtI6KGplYwZnHTkq/XY2T+iOXtuuNwXoumy2OcAPKDAO/ZLp8Sbq1gznu8kKtxVTjrI8uPadAmlDVs+M3uCmoU7Gb0EMpnne/cpfyNw6oqGdp2cFOJe0KrzuK3EThfsXsjcOqla8ok1IvsPQt3RjchPD5KraaEeNkTZT1Wzqk6afQpGtb0W/wCTNIJBtb0JueCf3L+f8NU10Q/lHOx7lsJdOf4L1hbTUHYhaTQmyPD41af9ZryGH1reZt2rf8oabWdog24WHak6dEdDSxttoDbqueSx+v8AbKfV7MZ7kAH/ANosUbi4dOaFmZE43IFxtbRQOxARkZMxB31JU3GDGVjyKgANzrf0I2KwNjtZVT87uN7NJPIIjDJ5SSMpbfXUki6vySVITiyicRj35VfKJfWFLjoF2up4HoXyPkdAC+RznPOeUXc43JsHKB3g9w8704+sm9pdtHOcIxWXLGSleGYnJEDl576L6FqPBnhjxZ1KCP8A7J/bUB8FOFf5Rv1tR7a3EyOKM4mdzbdVzEPKdm+Nqvo7+qjCv8oPraj21q/wS4Sd6Rv1tR7aHGug2fNICIYF9F/1RYR/k2/W1PtrZvglwkf4Rv1tT7aziA4Dh7Tm2Vtw4abLqsfgrwobUg+tqPbR0Pg/w9ugpwP/ANJvaQUWY5jCNUwD7NJ30K6K3gqiH6gfxy+0tzwfR/sR/HL7Szi6Cjis9Q55uc3dfRDyucNufPc26Lsn9XeHX/u4+sn9tbjwfYf/AJcfWTe0pxhO9so5R9HJKcNeRmae7VOqaOIaZRquiM4CoAdKcfxze0pRwVRfsBp+/L7SoosFoorqSO1xcHsKxT0pc7Vxy8gugDhOk/Yj+KT2luOGKUfqv+Un4o8WC0c1xFoj1NwetyQjsMkMrbNec3MK9VPCVI9uV8II6ZpPaQdPwLQs1ZBlPZJP7a3FmtFSlrJI7g78h1Sf87SkuzeSP50XU6bhalaNIhvfV0jvSSt38MUpNzC0nvd+K5Z/Hc36orHIoo5hQ1sgblYHkdgJspJMTm2s+/S1l1SDBoGebG0d1/xQ9Vw9TvcXOjBJ55nj7CgvjSXQfKn2czbNUu+EGjtR1HCL+6SuJ+hXr+itL+yH8UntLZvC9KP1Q/if+K3+M/bN5V+CqwxxDY/Sh8Rc61oWtN99r/QVdP6OU37IfxP/ABWjuF6Um/ihfrmk/FH/AB2L5Ec4bSVNw8PLT0IRN6kamRx7ALK/Hhqm/Z/85PaWv9GKb9n/AM5faVFhA8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3ARQDASIAAhEBAxEB/8QAHAAAAQUBAQEAAAAAAAAAAAAABAACAwUGAQcI/8QAPxAAAQMCBAQEAwYFAwIHAAAAAQACAwQRBRIhMQZBUWETInGBFDKRByNCobHBUmJy0eEVM4Ik8DRDRFOSovH/xAAUAQEAAAAAAAAAAAAAAAAAAAAA/8QAFBEBAAAAAAAAAAAAAAAAAAAAAP/aAAwDAQACEQMRAD8A8wZTsIF2BEtijaAXMFk5kdhuLcyeSjqC6UNbEMjANXONroB6ipAsGCw5AbKEuudRe/RER0kbRd0rSb3J5BdBYLlkIy3+Z/8AYIII4C82zW63HJSySthPhxacrqKoqA1uVjQ2/LqgnSnzEka8+6CWaoIPlOvLsomyF7wwHnqVAXEnXdSRNItbd2lroNhgzxSU2Zux+Xq4kXU8lVqS+TO/pmNh9FQmYiYNzeRmgtysrHM0xWsGtttu5yBlTiEwacsrGjsCqaoxSYPOZ7Xg72uPoliDZXSkF1z/AAg7IIQBr7PeC/8AhbrZBK6qdJpclvfQhWNBFNLYNDn9iCoaHDnVEgDG6c1v8CwmGmhaHNBd6IKbD+GpKmRrqjr8pCtqvgyAwk+GA7ktTSxZQDYaeyNe5rmAWQeUTcNOgD8wvbbRBikfTvGZtwb279V6pW0ccsbrtG2hWdxHCh4TiBmsDb3QAYUyKtpmiFxa9o2zbe3NT0FPVYfiQkmLpo7jN5dQFjKuqqsLqnRxyPjbfl5UVTYs5+XVxeDf57n/ACg9zpMojaWCzSNEWwOdoL6qh4QxNlbQMDySQ0Wvv3VlidfI2SGKneWNNjI4b+iAypfHRxeLVuyNOgaPmcegHNUVZjNG2QU5qKOBzjbLJmkd6HLp7XKZxli9BBhbvDmbJXtZZr2m+X/K8vpIZamsiGbzucDfpqg9JxGi4hgDaqhjw+piOz4IW7dwRdBcSMw8RUdU+mipsVMYNRHEA3caA8rpsnE7qOCpgo6ghjT4fjcm+nU7+iwGLy1nivlEplgLtCDmynugs66dskjgYmscSSxztnBAR115DHO6MG3lUVNiQMFpWuc12hDtgoqumdI4Pow/X8DiguWTUzmZZXsBH4mHUfmuHEG07HWAqB0v+tlkZ6Wpa8lkT43b2On0QuaqB1ZISOdkGgkxeifK4GnMbuZa4ldE9JUNs+aRgG1wP31+iojFNMLuglLupFlY02BVwi8Yxxxl34pXWIHZA2qhp2uzCdxBvrexPsq+7AfI86c3aKznwk5x4lQyRwGzRoPdD1DKKnBDGOe/a7naIBSWNNvE+gKSheQD5RGB6JICajF7Dw4G6D8Z3KDbLLM7O+Q2vuSoxTuOynDGxus45hawHQIDYZGmPV58JvQauPS67LMX+d2lth0Q8AdM7JG7bYdkqlr43BgG4vsgge50pc4HQblRu/h0AG11KCAdd0x9i42aD7IIwATYAk+iMp2Wd4jtmbD+6Gbo4a2HQIkXEZB2QcimImvu7fVGyVxazJEfOd5DqR6f3VSX+bQ6roc5xyM9kE8kxI8OH53fM7n9Vf8ADXC1RXuDiw5ShcEw1pma+YXtqbr0jDMXgpI2iIBjgLZSgkw7hY0bBdoJt0VrBRiOzS1Nh4shf5XNGm56KZtfDUvzA215ICWQtDbgId7QL2/JFNlaG367IOrkaG3adSgjkeXNygi3RV08gYwh9iE+oqHNblBt6Kpq6m7r30CDOcWUsb2mcWDgNiN1lGODo3ZdWgfKtXxDIH0r9dViaaQtkcN7hB7R9khbUUTnSm+VosfdXNdH8bPVwwuyvZI5jXO0FthYrHcD42cGoo4xDmY94zOG4C3jsdw6pZ4NWxxbIbMIaCDpfX6IMceC6ioLHMxKjmeSc0HiFpB5C5FiqnF/AwOT/TIHOOIvaPi58wywt/hZ37rXy4nh1DEZaGlOYusHvOjd9bD9151Vzxvrqh02Z88zy6SXXU3/APxBHXTNdCIaaS5jJBa7T37qCgnki2Y0O52dZV1W3LK5zb68iFCJ3gW012KC8qIoZXGQvihcdQXPA/JOgiHh6VhsdzmNv1VEWSPsfEf7lIQSuNi9xHqgu5IoWgk1wPq8BAyS0cb/AJnSEcyUMyhzfM5sfdxTJKVkZ80wcOdggOdjTYGllHGGgaue/Uk9lXVeKVdU68sjj01U0dIZSNfDZvcjV3oFO2hgY65Iy9SEFXd79Q7fquP8U/Nd3chW076CnNvDfLJyF8o/JAT1T5HHKxrezQgEynm0+ySf951t7pIGS1JJyxfUKSMBkbWuvc6kWQjfLqN0Wy5DX9AAgmbliLXs8pbqCp5qltSNbA9ggHuLz2CjJLSgnc0B97X6JjzpbbryURlced1qeFuBcX4iY2peBRUB/wDUzj5h/K3d3roO6DMNOo0vcrS0fBHEuIURqocOeyEi7TM4Rlw7A6r0/BOHeHeF4xJBEKisaNaqos53/EbN9te6tqXiSEvcyR1wSg8BkwPEKarMFbTyQOH8Q39DzWjwfhwyeZovYa3K9fr6fD8QiyyMY/NsHAKLCuEMPic10NZK3TzNElhfpZB5HXRPw+cNqPEZGTYOAFj2ujqMB7mmnqmzFupikGSS3a+/stX9omD00cJpo5XzgjM63mLSNr9l5Mx8tHIWEOkiadW9PTog21dUNfC407xHK3dp0PuEPhHEpgm8KucQ24WZnxMTtDRO54GwmsXD/looc3jNyHcbHmg9ejxJskIfE8OY7ZP8Vz9CTYC6xPCjpQ7JI/7tvy5nWF1q6mXwY44wbyyHZuyCKpe7KXcz3VVUhwbnNtFYVNS0Ot5bN3squtq2iJ3fRBmcbqS5rmctlU0VIXStzA3cemysamaJ8jjGC9+13aBvdXfCeFOqZRVS7fhBHLkgusDoDNhcrHaPI0jLvlUmL0lTTwMdF5chvl5kdj7rS4ZQQwEPLRe6lxrDWz0viZrBvK176dEGHrq4Mw8AC7XAggcidbrJulLKpwaM2a/lOx/stxPQRSxOETbSWs4i2o/YrM19CGEZxZw19UFWJ2yjchw3a4aIeWZgd547FT1AY5wLvK8aZhzUTy8eUeHIOWpBQRsey18pPupmSSkfdta0dWhDPc5uvwzL9d0xxqZ9A0tHcoCXTNiNnPu5dgYZn53ENYOb/wBghBAWauAv13SMxaf4ug5ILmKeONrvCjY6w1kk/wC7IGpqgXuIkc53UCwHohW+PUOGfxCOQA/ZW7aWmooc1QQZiPkJHkv17oKYl7nAOeW326/kpXQRQ6yOe89DonyztaHCmAaNnP8AxO9+Xsg3uc4XsdSgc+V+by2A6AJKNkLni7bkdUkA4KNjsYbNNif1QRFipoj5D3QSk2uDv+iHcHFwAFyTYW5qaJktTKyKFjpJXkNa1ou4novX+BOBY8JEeI4swPr92RGxEP8Ad36fmgC4B+zynp448U4kizyHzRUbxo3oX9T/AC/XotfxHiTmwfcCzWi1m7AK++GbOzcg9iq3EuHXzscaaoyPI+WRt2n+yDzatxGSV3znRBvxI0rQ9z9Q7X0T+JcDxPC5nyOp3MjO5aczD6Hl7rFumnqKkxTSOLQbW2QegR8RPe1hY8G2xBVhLxpM2EB/hl9rB1vN/lYyjwqNzQW5m9bEhXuGYRDG/MW3I5lBq+F6V2LU9RU1hJkk5O5BVOP8DPkzSU513stBhtYyihDW2HI8kZ/r0IIa4jpayDyh3CNRG4l8IdY9EoMAndLlFOY2jc/svbKOOkrmB7QBfkRZPlwuAbsHYAboMXw5gzqKm8aZrgAL3buFR8R4tFBORHJfcZnG5Xp2LN+Gw05QGlzTYdF84YhWPrMRmke4kOeco7XQaBuNU+YAyE33uoq6vEkLntddtrC3JVVNDDKA12l9L9CmVMLqYOY512nZA7D4/iZWRDV0jtuy9gwSlhpaQNsAQF5xwbSXm+JeAegPTYLdNrGsjIvYAW9kF9A8lwFxYI2eQSNDbDKPzVVRyRmna+M5i4XAuiGSHW+mvMoBn0HnLvlaST3VBjMETXuu1rgdtFoqurAZZhv1KymKzZ84aRm5XQZjEadgcS0AdlUSyyx6NILelrqxrYJnPIMzj1DQq98WR1nON+l0DG1FU4jJE31EYT8szh96D/8AFcLJr2aTrsLlQTwytaLuLr722H+UE73U0bfvdT0Lv2CBlq2X+7Z9U1tM97gANdz2ClFMyMG+ptuf1QPgqKjLcPLSdg3RRu00b5jfV7jfVRyS3d4cdgOq6CxgvcnqSgT3BnVzu+w9kxrnPNidSk0mRxO1hqU1uju5KA2GrdDGI2MjNty7clJCvBv7JIPRIPskxWpuZJ6SkA/C95cfyBRcP2QSxH7/ABmK55MgJt13K9JmrnZdHeqHM7nnW5KDM4Rw9hHC48WnY6asOnjy6kf0jl+quqfFmS/MRdKupWzNJ2NrgrPysfSybXCDVMxANIIeLIxmJ6b3WMbM6QeUn0U0UlTHvctQbPx6erYWSta4HQghYLi37Ooatxr8DDY6lupivZr+3Yq4patweC427LUUD454xog8Uo/FpHmnrInwzMNnMeLEK1iqgLZRc9F6XjfDNBio/wCqjBfazX7Ob6FZ13Abqf8A8JOJOniHVBQwRVdY4NbZrT1KJrMKmwtlPXyNMkDXjxrfhCu6XA8Qpt6WS4/hIIP5oqRslPTPhxCCVkUgyuDmm312QWmDYjQ4jSNdTFl7fRW/hshhMhdmB3PReJB0uBY5K6kqiIXHQcnf5Wkg4xlcWCSRthvqgt+NqyemppJI5N25QPXS68NxbDZKV4eAcvUcl6BjmPjEKoMuct7uvzQ87Kaop8sgBBCDz2OqNxm369Uqid07mMvc80ZjVFFRyF0Wx5KspSBM26DcYFI2Cl5W2Hsiqiuc0v8A4S0qmpZfuWtG1lwzOEsbXm93D9UG8wySWOhhLNAdD1Rjn5X5nOuOhVdTVIZRsDeQ1Q8tW43BOiAyoqc12j3ss3XzzvlLIIXFoOryct0e2pNzZQTy5gQBlB7boKKYSOGXNb+WMWH1UHw+XU2B7q2kEbDdzgAPqVXSv8RxLW2aNkEUmWNuVps47u7ICQ3IFwB0HIIiocIu7jzvsq2SYA76BASCxrbkDL06/wCEJU1Ikflb8oP1UMsxcLfVRIOj5v1T3m9mD3URT22AQSXDY/L7qMnzAj2XS64suhgDbuOp2QOO+uhSTJHXeTqkg95diDSbk391JBXtAu5wGuqxxqJDoCfQLvxBug3fx8BbYytvbqgqhsUwL2OBtzWWbUkNtfRPbXyROzNcbcwg0cVLEDfTTqjYDHCQXkFl9QVm4cTMnl2PRSOq3uuM2g7oNZX0lIacTMd5bX8u6q2Y+2hkAhBc1ulnKvpKqZzDGHZmu5Dkga7C5zKXxEtBQaZvG0ExySxltt7aoluOxOs6F9x0usMMMkYCRfONyhRibqWUxS5WPG4cbIPUKbiAAgOIRkeM00rbPIAOmq8xixdrrFhF+xU5xbQnQHkDsgvuLuG8LrqOSenhjY/V2aI5dfQLyh2GSsqfupnCx1W0n4lqBSSRZQHWIusrNWxsvd4Lzy5oC24RSuAc+qlbM7QZTcE+igeZ6QvinIzM5tOhHIqvFfMZQ9jC7w7m2yrMYxZ85MbHan5nD9EA2L1hqqiwN2t/MoHW/dcG66eSC1oK7KAyQ7c0bUSgmORh1B5KopaczHfyo+KExAxgkttzQaqgri6FrGnQfmpZZup17qjwaUvaWndpsQrGQ3uLICo3tJ5pkxbbUEqGI6gkpTuuDYgd0EDg0g6C/psgqmdsYc1oBduSeQUlRViFhPPl3VRVS2jsTdztSeqAapmJJ1uUGTcp0jruKjKBckrpLiDu5XSdVwJIOjfVPHmdqfVM5Lt7NICDhNySkmlJB6Ux12g72Slta4CAp6i9tQFPLOC3yoOiZwFiNE8S39EJ4maxT2O01QFNcb3v6ImIEeY3IG6rtRbVEQzyA6ElBo8KrqOKRuZxb1FlpHTUk8OZkjL2uLleeTveCHkaJnxLz8r3D3Qa6qrIYZDciw6JCpwatZlrKWCQ/wA7AspmIGY3dfrqoJaiFujnsYe7rINPNgHDc13Qx+C4/wDtuIVVW8OxRtPw1dKByBff9VVirLfkeCOoK6+tfbzyenmQRS4RIzzVNW50d9gbXQVcylpXNEbRcn3Klra90jGsYXyOBvvoFn8QrCx78zs0t7Dsg5VYm6ISRRtGd17uvtdU66SSbncriDrd04jRNG6cdigvsJpiKZmmrtUb8OW3J3QlBVgxN9EYagaIBqW9LXEE2bKNPUK1z3G6qKueG1pJGtO++oU9HVNmZdj81tCgML3NcBe3cKKpnuMoPqk8+XTdVdZNYHzanQAIIqmYufmuco2QU0hce6Tri9yoibEoG81xdXW7FAxLkFxdOyBBIlLkublB29kjsFzmulAkl2ySAqPEpozyPqpDjVVby5R+aDnhMTyDtyUVu6C2p8clDrVDQ4dW6FXdJXRVDbxvB7LHFdY98bszHFp6goN2JBaxUrCbAg/RZOkxmdtmSgPHXYq3gxOF4HnLD0IQX0eR0ZD5HA9SoPCs7RwcEPHVtLdC13oU11W4izQB6hBYxuaNHjMEdFHh0rLSRMA7LPCqk/E0EdkjUgb3CC7m4fw2W5ZlbfoEDUcPUlO0ShzHNvtZAnEMjLmUhvc2VZifEGZgjpvNb8R2QG47XwUNIIaVrRK7QabDqse4lzi5xJJ1JKdJK+V5fI4ucdyU1ArLid1uuIEE7kVwarp2QOhmkhN4zvyKlfXVD25c9h/KLIcpWQcOu6lpqiSmkD4jY8xyKiXEF87EhLTFzBZx0I5hDWDG55jckaC+yrY3lp0RDJA533hdfrbZA6Q3Nzp0HNROHXfopnvaD939SoS4X6oG21XBdOL7ggN35rjTc67IGkJDUJ1rGy435rIGLo01XbXStZA0LoHMrpAA1K7F53sYBq5wCB7YZHi7WkhJaXK1gDWAABJAzE8KLHODmadVQVFG+M3bqF6tU08UrCHAZvRZ3EcGFi6OyDAkEbrrWlxs0XV7UUJYSHR633IUIhA2FkEEFIA25PmRLaYhPYCOyIa4DSyAbI5u4Tg8tFwSiyGkXUb2ttZBB8U8HR5S+JdbVxT204cb2TZIB0QV9bUGQ6kn1KBcUfVU9kEYnX2QRrq6RY2XECC7bTQriSBwTmtzGwXGNL3Na3Uk2AVjTUTmyPbIPM0kH2QCCDXU+yRiucrfcq0+D5kKSOksRcIKOeFzNbaKFaCqpQ6M3CoHNLXFp3Bsg4nteQmJIH5iT0SvpYFNSugcSU5gTBuul2wCCQmzk1tgdU3d2qRdZxI9kDnGwsFHdIlcQdKJw2PxKyMdDf6IVWOCNvVOd0b+pQXh1KSYXeY26pIPQ5YTvbVC1DCWnM3fkr18bToQhJYWlpGUgjsgzFVSMeNQqebD2g7LZS02mwQUtFmB0t6IMgaUtdYAqMwkO2Wllohe9kDPABdBVhvJcLLm6KdEQm+GgjDBZLwrqcRjoU7KeiACWmDjqh5aMW2VwGX0S8AdEGTq6dzXXt6oY6aLWTUgJLi0H2WfrqRzJDlGiALKSLrobYap7IZSbNY4ouGie75kFnwhhXx1fmOoj1IVzjlF8Ji0oAs2QNkHe4/uCm8DOFLj0ULtG1LDH/yGo/QrScaUYaylqG7tJid+o/dBlWx32UgisnR2BUlwgDqWAMssriDMlS7odVrKjX1Wcxhlnsd6hBWpJJIEupbLiDt1xJJB0FJcSQJJJJAla4KMokeeoCqlaYddsH9Tigsg4G5vzSQTnPB02SQe2b7pjmAg6rodcp/LTa6AR8Y1QkkILiRp6qzey9rDluh5mWQU88O/6KsqILnlbur2dt73FraWQckWYXt9UFBLDrZMMNlbSU4OtlC6Cw2/ygrxHbU2XRH9UaIjzC6IL62QCNitrZTMhvyRTYtgVLFDugBfBduyrKyha52rVpXQaaBQOpC86BBmYaFrHkFt1OaMD5QrqShs4WCQprbhBRtDqOqp6pujoJWyfQ3XpvE9D8Zh0zYhcuYJI+5Go+ouPdYStgBicCNF6PhjjU8O4ZOTdxp2gnuBb9kHlgNwnkWG6Nxuj+CxWohaMrC7Owdj/wBkeyCffKgHlF7qixseQH+ZXr7WKpMc/wBpv9SClXdkvRT1tHUUE5p6uJ0Uwa1xY7cAi4v00IQQLiSSBJJJIEkkkgSSSSBK1ptKaMc7XVUtBX4fUYXUClqmZZGsabdiLoIbpJtxzSQexRy6Ilpv7pJIHg7NUcgzA3CSSAKSO4JPLRCSsaDqkkga6C7eSgdT5gR0SSQNMFzYJeDoQkkge2G9gp2RAJJIJWwC9za4XXRga2SSQQPi5qB7ABskkgCrI7xkgLfcLR34Qw6/R4/+xSSQZzjfDw6Bla354SGu7tJ/usc4AxpJIBX/ACqkxv8A2m/1JJINn9mnCcIdFjWLMbINHU0J1H9bv2CynHkpqOL8VlJvmnP5ABJJBnyCFxJJAkkkkCSSSQJJJJATh0HxOIUsA/8ANmYz6kBer/bFhzIamjrYmgNIMTvbZJJB5tm7JJJ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C3ARQDASIAAhEBAxEB/8QAHAAAAQUBAQEAAAAAAAAAAAAABAACAwUGAQcI/8QAPxAAAQMCBAQEAwYFAwIHAAAAAQACAwQRBRIhMQZBUWETInGBFDKRByNCobHBUmJy0eEVM4Ik8DRDRFOSovH/xAAUAQEAAAAAAAAAAAAAAAAAAAAA/8QAFBEBAAAAAAAAAAAAAAAAAAAAAP/aAAwDAQACEQMRAD8A8wZTsIF2BEtijaAXMFk5kdhuLcyeSjqC6UNbEMjANXONroB6ipAsGCw5AbKEuudRe/RER0kbRd0rSb3J5BdBYLlkIy3+Z/8AYIII4C82zW63HJSySthPhxacrqKoqA1uVjQ2/LqgnSnzEka8+6CWaoIPlOvLsomyF7wwHnqVAXEnXdSRNItbd2lroNhgzxSU2Zux+Xq4kXU8lVqS+TO/pmNh9FQmYiYNzeRmgtysrHM0xWsGtttu5yBlTiEwacsrGjsCqaoxSYPOZ7Xg72uPoliDZXSkF1z/AAg7IIQBr7PeC/8AhbrZBK6qdJpclvfQhWNBFNLYNDn9iCoaHDnVEgDG6c1v8CwmGmhaHNBd6IKbD+GpKmRrqjr8pCtqvgyAwk+GA7ktTSxZQDYaeyNe5rmAWQeUTcNOgD8wvbbRBikfTvGZtwb279V6pW0ccsbrtG2hWdxHCh4TiBmsDb3QAYUyKtpmiFxa9o2zbe3NT0FPVYfiQkmLpo7jN5dQFjKuqqsLqnRxyPjbfl5UVTYs5+XVxeDf57n/ACg9zpMojaWCzSNEWwOdoL6qh4QxNlbQMDySQ0Wvv3VlidfI2SGKneWNNjI4b+iAypfHRxeLVuyNOgaPmcegHNUVZjNG2QU5qKOBzjbLJmkd6HLp7XKZxli9BBhbvDmbJXtZZr2m+X/K8vpIZamsiGbzucDfpqg9JxGi4hgDaqhjw+piOz4IW7dwRdBcSMw8RUdU+mipsVMYNRHEA3caA8rpsnE7qOCpgo6ghjT4fjcm+nU7+iwGLy1nivlEplgLtCDmynugs66dskjgYmscSSxztnBAR115DHO6MG3lUVNiQMFpWuc12hDtgoqumdI4Pow/X8DiguWTUzmZZXsBH4mHUfmuHEG07HWAqB0v+tlkZ6Wpa8lkT43b2On0QuaqB1ZISOdkGgkxeifK4GnMbuZa4ldE9JUNs+aRgG1wP31+iojFNMLuglLupFlY02BVwi8Yxxxl34pXWIHZA2qhp2uzCdxBvrexPsq+7AfI86c3aKznwk5x4lQyRwGzRoPdD1DKKnBDGOe/a7naIBSWNNvE+gKSheQD5RGB6JICajF7Dw4G6D8Z3KDbLLM7O+Q2vuSoxTuOynDGxus45hawHQIDYZGmPV58JvQauPS67LMX+d2lth0Q8AdM7JG7bYdkqlr43BgG4vsgge50pc4HQblRu/h0AG11KCAdd0x9i42aD7IIwATYAk+iMp2Wd4jtmbD+6Gbo4a2HQIkXEZB2QcimImvu7fVGyVxazJEfOd5DqR6f3VSX+bQ6roc5xyM9kE8kxI8OH53fM7n9Vf8ADXC1RXuDiw5ShcEw1pma+YXtqbr0jDMXgpI2iIBjgLZSgkw7hY0bBdoJt0VrBRiOzS1Nh4shf5XNGm56KZtfDUvzA215ICWQtDbgId7QL2/JFNlaG367IOrkaG3adSgjkeXNygi3RV08gYwh9iE+oqHNblBt6Kpq6m7r30CDOcWUsb2mcWDgNiN1lGODo3ZdWgfKtXxDIH0r9dViaaQtkcN7hB7R9khbUUTnSm+VosfdXNdH8bPVwwuyvZI5jXO0FthYrHcD42cGoo4xDmY94zOG4C3jsdw6pZ4NWxxbIbMIaCDpfX6IMceC6ioLHMxKjmeSc0HiFpB5C5FiqnF/AwOT/TIHOOIvaPi58wywt/hZ37rXy4nh1DEZaGlOYusHvOjd9bD9151Vzxvrqh02Z88zy6SXXU3/APxBHXTNdCIaaS5jJBa7T37qCgnki2Y0O52dZV1W3LK5zb68iFCJ3gW012KC8qIoZXGQvihcdQXPA/JOgiHh6VhsdzmNv1VEWSPsfEf7lIQSuNi9xHqgu5IoWgk1wPq8BAyS0cb/AJnSEcyUMyhzfM5sfdxTJKVkZ80wcOdggOdjTYGllHGGgaue/Uk9lXVeKVdU68sjj01U0dIZSNfDZvcjV3oFO2hgY65Iy9SEFXd79Q7fquP8U/Nd3chW076CnNvDfLJyF8o/JAT1T5HHKxrezQgEynm0+ySf951t7pIGS1JJyxfUKSMBkbWuvc6kWQjfLqN0Wy5DX9AAgmbliLXs8pbqCp5qltSNbA9ggHuLz2CjJLSgnc0B97X6JjzpbbryURlced1qeFuBcX4iY2peBRUB/wDUzj5h/K3d3roO6DMNOo0vcrS0fBHEuIURqocOeyEi7TM4Rlw7A6r0/BOHeHeF4xJBEKisaNaqos53/EbN9te6tqXiSEvcyR1wSg8BkwPEKarMFbTyQOH8Q39DzWjwfhwyeZovYa3K9fr6fD8QiyyMY/NsHAKLCuEMPic10NZK3TzNElhfpZB5HXRPw+cNqPEZGTYOAFj2ujqMB7mmnqmzFupikGSS3a+/stX9omD00cJpo5XzgjM63mLSNr9l5Mx8tHIWEOkiadW9PTog21dUNfC407xHK3dp0PuEPhHEpgm8KucQ24WZnxMTtDRO54GwmsXD/looc3jNyHcbHmg9ejxJskIfE8OY7ZP8Vz9CTYC6xPCjpQ7JI/7tvy5nWF1q6mXwY44wbyyHZuyCKpe7KXcz3VVUhwbnNtFYVNS0Ot5bN3squtq2iJ3fRBmcbqS5rmctlU0VIXStzA3cemysamaJ8jjGC9+13aBvdXfCeFOqZRVS7fhBHLkgusDoDNhcrHaPI0jLvlUmL0lTTwMdF5chvl5kdj7rS4ZQQwEPLRe6lxrDWz0viZrBvK176dEGHrq4Mw8AC7XAggcidbrJulLKpwaM2a/lOx/stxPQRSxOETbSWs4i2o/YrM19CGEZxZw19UFWJ2yjchw3a4aIeWZgd547FT1AY5wLvK8aZhzUTy8eUeHIOWpBQRsey18pPupmSSkfdta0dWhDPc5uvwzL9d0xxqZ9A0tHcoCXTNiNnPu5dgYZn53ENYOb/wBghBAWauAv13SMxaf4ug5ILmKeONrvCjY6w1kk/wC7IGpqgXuIkc53UCwHohW+PUOGfxCOQA/ZW7aWmooc1QQZiPkJHkv17oKYl7nAOeW326/kpXQRQ6yOe89DonyztaHCmAaNnP8AxO9+Xsg3uc4XsdSgc+V+by2A6AJKNkLni7bkdUkA4KNjsYbNNif1QRFipoj5D3QSk2uDv+iHcHFwAFyTYW5qaJktTKyKFjpJXkNa1ou4novX+BOBY8JEeI4swPr92RGxEP8Ad36fmgC4B+zynp448U4kizyHzRUbxo3oX9T/AC/XotfxHiTmwfcCzWi1m7AK++GbOzcg9iq3EuHXzscaaoyPI+WRt2n+yDzatxGSV3znRBvxI0rQ9z9Q7X0T+JcDxPC5nyOp3MjO5aczD6Hl7rFumnqKkxTSOLQbW2QegR8RPe1hY8G2xBVhLxpM2EB/hl9rB1vN/lYyjwqNzQW5m9bEhXuGYRDG/MW3I5lBq+F6V2LU9RU1hJkk5O5BVOP8DPkzSU513stBhtYyihDW2HI8kZ/r0IIa4jpayDyh3CNRG4l8IdY9EoMAndLlFOY2jc/svbKOOkrmB7QBfkRZPlwuAbsHYAboMXw5gzqKm8aZrgAL3buFR8R4tFBORHJfcZnG5Xp2LN+Gw05QGlzTYdF84YhWPrMRmke4kOeco7XQaBuNU+YAyE33uoq6vEkLntddtrC3JVVNDDKA12l9L9CmVMLqYOY512nZA7D4/iZWRDV0jtuy9gwSlhpaQNsAQF5xwbSXm+JeAegPTYLdNrGsjIvYAW9kF9A8lwFxYI2eQSNDbDKPzVVRyRmna+M5i4XAuiGSHW+mvMoBn0HnLvlaST3VBjMETXuu1rgdtFoqurAZZhv1KymKzZ84aRm5XQZjEadgcS0AdlUSyyx6NILelrqxrYJnPIMzj1DQq98WR1nON+l0DG1FU4jJE31EYT8szh96D/8AFcLJr2aTrsLlQTwytaLuLr722H+UE73U0bfvdT0Lv2CBlq2X+7Z9U1tM97gANdz2ClFMyMG+ptuf1QPgqKjLcPLSdg3RRu00b5jfV7jfVRyS3d4cdgOq6CxgvcnqSgT3BnVzu+w9kxrnPNidSk0mRxO1hqU1uju5KA2GrdDGI2MjNty7clJCvBv7JIPRIPskxWpuZJ6SkA/C95cfyBRcP2QSxH7/ABmK55MgJt13K9JmrnZdHeqHM7nnW5KDM4Rw9hHC48WnY6asOnjy6kf0jl+quqfFmS/MRdKupWzNJ2NrgrPysfSybXCDVMxANIIeLIxmJ6b3WMbM6QeUn0U0UlTHvctQbPx6erYWSta4HQghYLi37Ooatxr8DDY6lupivZr+3Yq4patweC427LUUD454xog8Uo/FpHmnrInwzMNnMeLEK1iqgLZRc9F6XjfDNBio/wCqjBfazX7Ob6FZ13Abqf8A8JOJOniHVBQwRVdY4NbZrT1KJrMKmwtlPXyNMkDXjxrfhCu6XA8Qpt6WS4/hIIP5oqRslPTPhxCCVkUgyuDmm312QWmDYjQ4jSNdTFl7fRW/hshhMhdmB3PReJB0uBY5K6kqiIXHQcnf5Wkg4xlcWCSRthvqgt+NqyemppJI5N25QPXS68NxbDZKV4eAcvUcl6BjmPjEKoMuct7uvzQ87Kaop8sgBBCDz2OqNxm369Uqid07mMvc80ZjVFFRyF0Wx5KspSBM26DcYFI2Cl5W2Hsiqiuc0v8A4S0qmpZfuWtG1lwzOEsbXm93D9UG8wySWOhhLNAdD1Rjn5X5nOuOhVdTVIZRsDeQ1Q8tW43BOiAyoqc12j3ss3XzzvlLIIXFoOryct0e2pNzZQTy5gQBlB7boKKYSOGXNb+WMWH1UHw+XU2B7q2kEbDdzgAPqVXSv8RxLW2aNkEUmWNuVps47u7ICQ3IFwB0HIIiocIu7jzvsq2SYA76BASCxrbkDL06/wCEJU1Ikflb8oP1UMsxcLfVRIOj5v1T3m9mD3URT22AQSXDY/L7qMnzAj2XS64suhgDbuOp2QOO+uhSTJHXeTqkg95diDSbk391JBXtAu5wGuqxxqJDoCfQLvxBug3fx8BbYytvbqgqhsUwL2OBtzWWbUkNtfRPbXyROzNcbcwg0cVLEDfTTqjYDHCQXkFl9QVm4cTMnl2PRSOq3uuM2g7oNZX0lIacTMd5bX8u6q2Y+2hkAhBc1ulnKvpKqZzDGHZmu5Dkga7C5zKXxEtBQaZvG0ExySxltt7aoluOxOs6F9x0usMMMkYCRfONyhRibqWUxS5WPG4cbIPUKbiAAgOIRkeM00rbPIAOmq8xixdrrFhF+xU5xbQnQHkDsgvuLuG8LrqOSenhjY/V2aI5dfQLyh2GSsqfupnCx1W0n4lqBSSRZQHWIusrNWxsvd4Lzy5oC24RSuAc+qlbM7QZTcE+igeZ6QvinIzM5tOhHIqvFfMZQ9jC7w7m2yrMYxZ85MbHan5nD9EA2L1hqqiwN2t/MoHW/dcG66eSC1oK7KAyQ7c0bUSgmORh1B5KopaczHfyo+KExAxgkttzQaqgri6FrGnQfmpZZup17qjwaUvaWndpsQrGQ3uLICo3tJ5pkxbbUEqGI6gkpTuuDYgd0EDg0g6C/psgqmdsYc1oBduSeQUlRViFhPPl3VRVS2jsTdztSeqAapmJJ1uUGTcp0jruKjKBckrpLiDu5XSdVwJIOjfVPHmdqfVM5Lt7NICDhNySkmlJB6Ux12g72Slta4CAp6i9tQFPLOC3yoOiZwFiNE8S39EJ4maxT2O01QFNcb3v6ImIEeY3IG6rtRbVEQzyA6ElBo8KrqOKRuZxb1FlpHTUk8OZkjL2uLleeTveCHkaJnxLz8r3D3Qa6qrIYZDciw6JCpwatZlrKWCQ/wA7AspmIGY3dfrqoJaiFujnsYe7rINPNgHDc13Qx+C4/wDtuIVVW8OxRtPw1dKByBff9VVirLfkeCOoK6+tfbzyenmQRS4RIzzVNW50d9gbXQVcylpXNEbRcn3Klra90jGsYXyOBvvoFn8QrCx78zs0t7Dsg5VYm6ISRRtGd17uvtdU66SSbncriDrd04jRNG6cdigvsJpiKZmmrtUb8OW3J3QlBVgxN9EYagaIBqW9LXEE2bKNPUK1z3G6qKueG1pJGtO++oU9HVNmZdj81tCgML3NcBe3cKKpnuMoPqk8+XTdVdZNYHzanQAIIqmYufmuco2QU0hce6Tri9yoibEoG81xdXW7FAxLkFxdOyBBIlLkublB29kjsFzmulAkl2ySAqPEpozyPqpDjVVby5R+aDnhMTyDtyUVu6C2p8clDrVDQ4dW6FXdJXRVDbxvB7LHFdY98bszHFp6goN2JBaxUrCbAg/RZOkxmdtmSgPHXYq3gxOF4HnLD0IQX0eR0ZD5HA9SoPCs7RwcEPHVtLdC13oU11W4izQB6hBYxuaNHjMEdFHh0rLSRMA7LPCqk/E0EdkjUgb3CC7m4fw2W5ZlbfoEDUcPUlO0ShzHNvtZAnEMjLmUhvc2VZifEGZgjpvNb8R2QG47XwUNIIaVrRK7QabDqse4lzi5xJJ1JKdJK+V5fI4ucdyU1ArLid1uuIEE7kVwarp2QOhmkhN4zvyKlfXVD25c9h/KLIcpWQcOu6lpqiSmkD4jY8xyKiXEF87EhLTFzBZx0I5hDWDG55jckaC+yrY3lp0RDJA533hdfrbZA6Q3Nzp0HNROHXfopnvaD939SoS4X6oG21XBdOL7ggN35rjTc67IGkJDUJ1rGy435rIGLo01XbXStZA0LoHMrpAA1K7F53sYBq5wCB7YZHi7WkhJaXK1gDWAABJAzE8KLHODmadVQVFG+M3bqF6tU08UrCHAZvRZ3EcGFi6OyDAkEbrrWlxs0XV7UUJYSHR633IUIhA2FkEEFIA25PmRLaYhPYCOyIa4DSyAbI5u4Tg8tFwSiyGkXUb2ttZBB8U8HR5S+JdbVxT204cb2TZIB0QV9bUGQ6kn1KBcUfVU9kEYnX2QRrq6RY2XECC7bTQriSBwTmtzGwXGNL3Na3Uk2AVjTUTmyPbIPM0kH2QCCDXU+yRiucrfcq0+D5kKSOksRcIKOeFzNbaKFaCqpQ6M3CoHNLXFp3Bsg4nteQmJIH5iT0SvpYFNSugcSU5gTBuul2wCCQmzk1tgdU3d2qRdZxI9kDnGwsFHdIlcQdKJw2PxKyMdDf6IVWOCNvVOd0b+pQXh1KSYXeY26pIPQ5YTvbVC1DCWnM3fkr18bToQhJYWlpGUgjsgzFVSMeNQqebD2g7LZS02mwQUtFmB0t6IMgaUtdYAqMwkO2Wllohe9kDPABdBVhvJcLLm6KdEQm+GgjDBZLwrqcRjoU7KeiACWmDjqh5aMW2VwGX0S8AdEGTq6dzXXt6oY6aLWTUgJLi0H2WfrqRzJDlGiALKSLrobYap7IZSbNY4ouGie75kFnwhhXx1fmOoj1IVzjlF8Ji0oAs2QNkHe4/uCm8DOFLj0ULtG1LDH/yGo/QrScaUYaylqG7tJid+o/dBlWx32UgisnR2BUlwgDqWAMssriDMlS7odVrKjX1Wcxhlnsd6hBWpJJIEupbLiDt1xJJB0FJcSQJJJJAla4KMokeeoCqlaYddsH9Tigsg4G5vzSQTnPB02SQe2b7pjmAg6rodcp/LTa6AR8Y1QkkILiRp6qzey9rDluh5mWQU88O/6KsqILnlbur2dt73FraWQckWYXt9UFBLDrZMMNlbSU4OtlC6Cw2/ygrxHbU2XRH9UaIjzC6IL62QCNitrZTMhvyRTYtgVLFDugBfBduyrKyha52rVpXQaaBQOpC86BBmYaFrHkFt1OaMD5QrqShs4WCQprbhBRtDqOqp6pujoJWyfQ3XpvE9D8Zh0zYhcuYJI+5Go+ouPdYStgBicCNF6PhjjU8O4ZOTdxp2gnuBb9kHlgNwnkWG6Nxuj+CxWohaMrC7Owdj/wBkeyCffKgHlF7qixseQH+ZXr7WKpMc/wBpv9SClXdkvRT1tHUUE5p6uJ0Uwa1xY7cAi4v00IQQLiSSBJJJIEkkkgSSSSBK1ptKaMc7XVUtBX4fUYXUClqmZZGsabdiLoIbpJtxzSQexRy6Ilpv7pJIHg7NUcgzA3CSSAKSO4JPLRCSsaDqkkga6C7eSgdT5gR0SSQNMFzYJeDoQkkge2G9gp2RAJJIJWwC9za4XXRga2SSQQPi5qB7ABskkgCrI7xkgLfcLR34Qw6/R4/+xSSQZzjfDw6Bla354SGu7tJ/usc4AxpJIBX/ACqkxv8A2m/1JJINn9mnCcIdFjWLMbINHU0J1H9bv2CynHkpqOL8VlJvmnP5ABJJBnyCFxJJAkkkkCSSSQJJJJATh0HxOIUsA/8ANmYz6kBer/bFhzIamjrYmgNIMTvbZJJB5tm7JJJ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C3ARQDASIAAhEBAxEB/8QAHAAAAQUBAQEAAAAAAAAAAAAABAACAwUGAQcI/8QAPxAAAQMCBAQEAwYFAwIHAAAAAQACAwQRBRIhMQZBUWETInGBFDKRByNCobHBUmJy0eEVM4Ik8DRDRFOSovH/xAAUAQEAAAAAAAAAAAAAAAAAAAAA/8QAFBEBAAAAAAAAAAAAAAAAAAAAAP/aAAwDAQACEQMRAD8A8wZTsIF2BEtijaAXMFk5kdhuLcyeSjqC6UNbEMjANXONroB6ipAsGCw5AbKEuudRe/RER0kbRd0rSb3J5BdBYLlkIy3+Z/8AYIII4C82zW63HJSySthPhxacrqKoqA1uVjQ2/LqgnSnzEka8+6CWaoIPlOvLsomyF7wwHnqVAXEnXdSRNItbd2lroNhgzxSU2Zux+Xq4kXU8lVqS+TO/pmNh9FQmYiYNzeRmgtysrHM0xWsGtttu5yBlTiEwacsrGjsCqaoxSYPOZ7Xg72uPoliDZXSkF1z/AAg7IIQBr7PeC/8AhbrZBK6qdJpclvfQhWNBFNLYNDn9iCoaHDnVEgDG6c1v8CwmGmhaHNBd6IKbD+GpKmRrqjr8pCtqvgyAwk+GA7ktTSxZQDYaeyNe5rmAWQeUTcNOgD8wvbbRBikfTvGZtwb279V6pW0ccsbrtG2hWdxHCh4TiBmsDb3QAYUyKtpmiFxa9o2zbe3NT0FPVYfiQkmLpo7jN5dQFjKuqqsLqnRxyPjbfl5UVTYs5+XVxeDf57n/ACg9zpMojaWCzSNEWwOdoL6qh4QxNlbQMDySQ0Wvv3VlidfI2SGKneWNNjI4b+iAypfHRxeLVuyNOgaPmcegHNUVZjNG2QU5qKOBzjbLJmkd6HLp7XKZxli9BBhbvDmbJXtZZr2m+X/K8vpIZamsiGbzucDfpqg9JxGi4hgDaqhjw+piOz4IW7dwRdBcSMw8RUdU+mipsVMYNRHEA3caA8rpsnE7qOCpgo6ghjT4fjcm+nU7+iwGLy1nivlEplgLtCDmynugs66dskjgYmscSSxztnBAR115DHO6MG3lUVNiQMFpWuc12hDtgoqumdI4Pow/X8DiguWTUzmZZXsBH4mHUfmuHEG07HWAqB0v+tlkZ6Wpa8lkT43b2On0QuaqB1ZISOdkGgkxeifK4GnMbuZa4ldE9JUNs+aRgG1wP31+iojFNMLuglLupFlY02BVwi8Yxxxl34pXWIHZA2qhp2uzCdxBvrexPsq+7AfI86c3aKznwk5x4lQyRwGzRoPdD1DKKnBDGOe/a7naIBSWNNvE+gKSheQD5RGB6JICajF7Dw4G6D8Z3KDbLLM7O+Q2vuSoxTuOynDGxus45hawHQIDYZGmPV58JvQauPS67LMX+d2lth0Q8AdM7JG7bYdkqlr43BgG4vsgge50pc4HQblRu/h0AG11KCAdd0x9i42aD7IIwATYAk+iMp2Wd4jtmbD+6Gbo4a2HQIkXEZB2QcimImvu7fVGyVxazJEfOd5DqR6f3VSX+bQ6roc5xyM9kE8kxI8OH53fM7n9Vf8ADXC1RXuDiw5ShcEw1pma+YXtqbr0jDMXgpI2iIBjgLZSgkw7hY0bBdoJt0VrBRiOzS1Nh4shf5XNGm56KZtfDUvzA215ICWQtDbgId7QL2/JFNlaG367IOrkaG3adSgjkeXNygi3RV08gYwh9iE+oqHNblBt6Kpq6m7r30CDOcWUsb2mcWDgNiN1lGODo3ZdWgfKtXxDIH0r9dViaaQtkcN7hB7R9khbUUTnSm+VosfdXNdH8bPVwwuyvZI5jXO0FthYrHcD42cGoo4xDmY94zOG4C3jsdw6pZ4NWxxbIbMIaCDpfX6IMceC6ioLHMxKjmeSc0HiFpB5C5FiqnF/AwOT/TIHOOIvaPi58wywt/hZ37rXy4nh1DEZaGlOYusHvOjd9bD9151Vzxvrqh02Z88zy6SXXU3/APxBHXTNdCIaaS5jJBa7T37qCgnki2Y0O52dZV1W3LK5zb68iFCJ3gW012KC8qIoZXGQvihcdQXPA/JOgiHh6VhsdzmNv1VEWSPsfEf7lIQSuNi9xHqgu5IoWgk1wPq8BAyS0cb/AJnSEcyUMyhzfM5sfdxTJKVkZ80wcOdggOdjTYGllHGGgaue/Uk9lXVeKVdU68sjj01U0dIZSNfDZvcjV3oFO2hgY65Iy9SEFXd79Q7fquP8U/Nd3chW076CnNvDfLJyF8o/JAT1T5HHKxrezQgEynm0+ySf951t7pIGS1JJyxfUKSMBkbWuvc6kWQjfLqN0Wy5DX9AAgmbliLXs8pbqCp5qltSNbA9ggHuLz2CjJLSgnc0B97X6JjzpbbryURlced1qeFuBcX4iY2peBRUB/wDUzj5h/K3d3roO6DMNOo0vcrS0fBHEuIURqocOeyEi7TM4Rlw7A6r0/BOHeHeF4xJBEKisaNaqos53/EbN9te6tqXiSEvcyR1wSg8BkwPEKarMFbTyQOH8Q39DzWjwfhwyeZovYa3K9fr6fD8QiyyMY/NsHAKLCuEMPic10NZK3TzNElhfpZB5HXRPw+cNqPEZGTYOAFj2ujqMB7mmnqmzFupikGSS3a+/stX9omD00cJpo5XzgjM63mLSNr9l5Mx8tHIWEOkiadW9PTog21dUNfC407xHK3dp0PuEPhHEpgm8KucQ24WZnxMTtDRO54GwmsXD/looc3jNyHcbHmg9ejxJskIfE8OY7ZP8Vz9CTYC6xPCjpQ7JI/7tvy5nWF1q6mXwY44wbyyHZuyCKpe7KXcz3VVUhwbnNtFYVNS0Ot5bN3squtq2iJ3fRBmcbqS5rmctlU0VIXStzA3cemysamaJ8jjGC9+13aBvdXfCeFOqZRVS7fhBHLkgusDoDNhcrHaPI0jLvlUmL0lTTwMdF5chvl5kdj7rS4ZQQwEPLRe6lxrDWz0viZrBvK176dEGHrq4Mw8AC7XAggcidbrJulLKpwaM2a/lOx/stxPQRSxOETbSWs4i2o/YrM19CGEZxZw19UFWJ2yjchw3a4aIeWZgd547FT1AY5wLvK8aZhzUTy8eUeHIOWpBQRsey18pPupmSSkfdta0dWhDPc5uvwzL9d0xxqZ9A0tHcoCXTNiNnPu5dgYZn53ENYOb/wBghBAWauAv13SMxaf4ug5ILmKeONrvCjY6w1kk/wC7IGpqgXuIkc53UCwHohW+PUOGfxCOQA/ZW7aWmooc1QQZiPkJHkv17oKYl7nAOeW326/kpXQRQ6yOe89DonyztaHCmAaNnP8AxO9+Xsg3uc4XsdSgc+V+by2A6AJKNkLni7bkdUkA4KNjsYbNNif1QRFipoj5D3QSk2uDv+iHcHFwAFyTYW5qaJktTKyKFjpJXkNa1ou4novX+BOBY8JEeI4swPr92RGxEP8Ad36fmgC4B+zynp448U4kizyHzRUbxo3oX9T/AC/XotfxHiTmwfcCzWi1m7AK++GbOzcg9iq3EuHXzscaaoyPI+WRt2n+yDzatxGSV3znRBvxI0rQ9z9Q7X0T+JcDxPC5nyOp3MjO5aczD6Hl7rFumnqKkxTSOLQbW2QegR8RPe1hY8G2xBVhLxpM2EB/hl9rB1vN/lYyjwqNzQW5m9bEhXuGYRDG/MW3I5lBq+F6V2LU9RU1hJkk5O5BVOP8DPkzSU513stBhtYyihDW2HI8kZ/r0IIa4jpayDyh3CNRG4l8IdY9EoMAndLlFOY2jc/svbKOOkrmB7QBfkRZPlwuAbsHYAboMXw5gzqKm8aZrgAL3buFR8R4tFBORHJfcZnG5Xp2LN+Gw05QGlzTYdF84YhWPrMRmke4kOeco7XQaBuNU+YAyE33uoq6vEkLntddtrC3JVVNDDKA12l9L9CmVMLqYOY512nZA7D4/iZWRDV0jtuy9gwSlhpaQNsAQF5xwbSXm+JeAegPTYLdNrGsjIvYAW9kF9A8lwFxYI2eQSNDbDKPzVVRyRmna+M5i4XAuiGSHW+mvMoBn0HnLvlaST3VBjMETXuu1rgdtFoqurAZZhv1KymKzZ84aRm5XQZjEadgcS0AdlUSyyx6NILelrqxrYJnPIMzj1DQq98WR1nON+l0DG1FU4jJE31EYT8szh96D/8AFcLJr2aTrsLlQTwytaLuLr722H+UE73U0bfvdT0Lv2CBlq2X+7Z9U1tM97gANdz2ClFMyMG+ptuf1QPgqKjLcPLSdg3RRu00b5jfV7jfVRyS3d4cdgOq6CxgvcnqSgT3BnVzu+w9kxrnPNidSk0mRxO1hqU1uju5KA2GrdDGI2MjNty7clJCvBv7JIPRIPskxWpuZJ6SkA/C95cfyBRcP2QSxH7/ABmK55MgJt13K9JmrnZdHeqHM7nnW5KDM4Rw9hHC48WnY6asOnjy6kf0jl+quqfFmS/MRdKupWzNJ2NrgrPysfSybXCDVMxANIIeLIxmJ6b3WMbM6QeUn0U0UlTHvctQbPx6erYWSta4HQghYLi37Ooatxr8DDY6lupivZr+3Yq4patweC427LUUD454xog8Uo/FpHmnrInwzMNnMeLEK1iqgLZRc9F6XjfDNBio/wCqjBfazX7Ob6FZ13Abqf8A8JOJOniHVBQwRVdY4NbZrT1KJrMKmwtlPXyNMkDXjxrfhCu6XA8Qpt6WS4/hIIP5oqRslPTPhxCCVkUgyuDmm312QWmDYjQ4jSNdTFl7fRW/hshhMhdmB3PReJB0uBY5K6kqiIXHQcnf5Wkg4xlcWCSRthvqgt+NqyemppJI5N25QPXS68NxbDZKV4eAcvUcl6BjmPjEKoMuct7uvzQ87Kaop8sgBBCDz2OqNxm369Uqid07mMvc80ZjVFFRyF0Wx5KspSBM26DcYFI2Cl5W2Hsiqiuc0v8A4S0qmpZfuWtG1lwzOEsbXm93D9UG8wySWOhhLNAdD1Rjn5X5nOuOhVdTVIZRsDeQ1Q8tW43BOiAyoqc12j3ss3XzzvlLIIXFoOryct0e2pNzZQTy5gQBlB7boKKYSOGXNb+WMWH1UHw+XU2B7q2kEbDdzgAPqVXSv8RxLW2aNkEUmWNuVps47u7ICQ3IFwB0HIIiocIu7jzvsq2SYA76BASCxrbkDL06/wCEJU1Ikflb8oP1UMsxcLfVRIOj5v1T3m9mD3URT22AQSXDY/L7qMnzAj2XS64suhgDbuOp2QOO+uhSTJHXeTqkg95diDSbk391JBXtAu5wGuqxxqJDoCfQLvxBug3fx8BbYytvbqgqhsUwL2OBtzWWbUkNtfRPbXyROzNcbcwg0cVLEDfTTqjYDHCQXkFl9QVm4cTMnl2PRSOq3uuM2g7oNZX0lIacTMd5bX8u6q2Y+2hkAhBc1ulnKvpKqZzDGHZmu5Dkga7C5zKXxEtBQaZvG0ExySxltt7aoluOxOs6F9x0usMMMkYCRfONyhRibqWUxS5WPG4cbIPUKbiAAgOIRkeM00rbPIAOmq8xixdrrFhF+xU5xbQnQHkDsgvuLuG8LrqOSenhjY/V2aI5dfQLyh2GSsqfupnCx1W0n4lqBSSRZQHWIusrNWxsvd4Lzy5oC24RSuAc+qlbM7QZTcE+igeZ6QvinIzM5tOhHIqvFfMZQ9jC7w7m2yrMYxZ85MbHan5nD9EA2L1hqqiwN2t/MoHW/dcG66eSC1oK7KAyQ7c0bUSgmORh1B5KopaczHfyo+KExAxgkttzQaqgri6FrGnQfmpZZup17qjwaUvaWndpsQrGQ3uLICo3tJ5pkxbbUEqGI6gkpTuuDYgd0EDg0g6C/psgqmdsYc1oBduSeQUlRViFhPPl3VRVS2jsTdztSeqAapmJJ1uUGTcp0jruKjKBckrpLiDu5XSdVwJIOjfVPHmdqfVM5Lt7NICDhNySkmlJB6Ux12g72Slta4CAp6i9tQFPLOC3yoOiZwFiNE8S39EJ4maxT2O01QFNcb3v6ImIEeY3IG6rtRbVEQzyA6ElBo8KrqOKRuZxb1FlpHTUk8OZkjL2uLleeTveCHkaJnxLz8r3D3Qa6qrIYZDciw6JCpwatZlrKWCQ/wA7AspmIGY3dfrqoJaiFujnsYe7rINPNgHDc13Qx+C4/wDtuIVVW8OxRtPw1dKByBff9VVirLfkeCOoK6+tfbzyenmQRS4RIzzVNW50d9gbXQVcylpXNEbRcn3Klra90jGsYXyOBvvoFn8QrCx78zs0t7Dsg5VYm6ISRRtGd17uvtdU66SSbncriDrd04jRNG6cdigvsJpiKZmmrtUb8OW3J3QlBVgxN9EYagaIBqW9LXEE2bKNPUK1z3G6qKueG1pJGtO++oU9HVNmZdj81tCgML3NcBe3cKKpnuMoPqk8+XTdVdZNYHzanQAIIqmYufmuco2QU0hce6Tri9yoibEoG81xdXW7FAxLkFxdOyBBIlLkublB29kjsFzmulAkl2ySAqPEpozyPqpDjVVby5R+aDnhMTyDtyUVu6C2p8clDrVDQ4dW6FXdJXRVDbxvB7LHFdY98bszHFp6goN2JBaxUrCbAg/RZOkxmdtmSgPHXYq3gxOF4HnLD0IQX0eR0ZD5HA9SoPCs7RwcEPHVtLdC13oU11W4izQB6hBYxuaNHjMEdFHh0rLSRMA7LPCqk/E0EdkjUgb3CC7m4fw2W5ZlbfoEDUcPUlO0ShzHNvtZAnEMjLmUhvc2VZifEGZgjpvNb8R2QG47XwUNIIaVrRK7QabDqse4lzi5xJJ1JKdJK+V5fI4ucdyU1ArLid1uuIEE7kVwarp2QOhmkhN4zvyKlfXVD25c9h/KLIcpWQcOu6lpqiSmkD4jY8xyKiXEF87EhLTFzBZx0I5hDWDG55jckaC+yrY3lp0RDJA533hdfrbZA6Q3Nzp0HNROHXfopnvaD939SoS4X6oG21XBdOL7ggN35rjTc67IGkJDUJ1rGy435rIGLo01XbXStZA0LoHMrpAA1K7F53sYBq5wCB7YZHi7WkhJaXK1gDWAABJAzE8KLHODmadVQVFG+M3bqF6tU08UrCHAZvRZ3EcGFi6OyDAkEbrrWlxs0XV7UUJYSHR633IUIhA2FkEEFIA25PmRLaYhPYCOyIa4DSyAbI5u4Tg8tFwSiyGkXUb2ttZBB8U8HR5S+JdbVxT204cb2TZIB0QV9bUGQ6kn1KBcUfVU9kEYnX2QRrq6RY2XECC7bTQriSBwTmtzGwXGNL3Na3Uk2AVjTUTmyPbIPM0kH2QCCDXU+yRiucrfcq0+D5kKSOksRcIKOeFzNbaKFaCqpQ6M3CoHNLXFp3Bsg4nteQmJIH5iT0SvpYFNSugcSU5gTBuul2wCCQmzk1tgdU3d2qRdZxI9kDnGwsFHdIlcQdKJw2PxKyMdDf6IVWOCNvVOd0b+pQXh1KSYXeY26pIPQ5YTvbVC1DCWnM3fkr18bToQhJYWlpGUgjsgzFVSMeNQqebD2g7LZS02mwQUtFmB0t6IMgaUtdYAqMwkO2Wllohe9kDPABdBVhvJcLLm6KdEQm+GgjDBZLwrqcRjoU7KeiACWmDjqh5aMW2VwGX0S8AdEGTq6dzXXt6oY6aLWTUgJLi0H2WfrqRzJDlGiALKSLrobYap7IZSbNY4ouGie75kFnwhhXx1fmOoj1IVzjlF8Ji0oAs2QNkHe4/uCm8DOFLj0ULtG1LDH/yGo/QrScaUYaylqG7tJid+o/dBlWx32UgisnR2BUlwgDqWAMssriDMlS7odVrKjX1Wcxhlnsd6hBWpJJIEupbLiDt1xJJB0FJcSQJJJJAla4KMokeeoCqlaYddsH9Tigsg4G5vzSQTnPB02SQe2b7pjmAg6rodcp/LTa6AR8Y1QkkILiRp6qzey9rDluh5mWQU88O/6KsqILnlbur2dt73FraWQckWYXt9UFBLDrZMMNlbSU4OtlC6Cw2/ygrxHbU2XRH9UaIjzC6IL62QCNitrZTMhvyRTYtgVLFDugBfBduyrKyha52rVpXQaaBQOpC86BBmYaFrHkFt1OaMD5QrqShs4WCQprbhBRtDqOqp6pujoJWyfQ3XpvE9D8Zh0zYhcuYJI+5Go+ouPdYStgBicCNF6PhjjU8O4ZOTdxp2gnuBb9kHlgNwnkWG6Nxuj+CxWohaMrC7Owdj/wBkeyCffKgHlF7qixseQH+ZXr7WKpMc/wBpv9SClXdkvRT1tHUUE5p6uJ0Uwa1xY7cAi4v00IQQLiSSBJJJIEkkkgSSSSBK1ptKaMc7XVUtBX4fUYXUClqmZZGsabdiLoIbpJtxzSQexRy6Ilpv7pJIHg7NUcgzA3CSSAKSO4JPLRCSsaDqkkga6C7eSgdT5gR0SSQNMFzYJeDoQkkge2G9gp2RAJJIJWwC9za4XXRga2SSQQPi5qB7ABskkgCrI7xkgLfcLR34Qw6/R4/+xSSQZzjfDw6Bla354SGu7tJ/usc4AxpJIBX/ACqkxv8A2m/1JJINn9mnCcIdFjWLMbINHU0J1H9bv2CynHkpqOL8VlJvmnP5ABJJBnyCFxJJAkkkkCSSSQJJJJATh0HxOIUsA/8ANmYz6kBer/bFhzIamjrYmgNIMTvbZJJB5tm7JJJ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C3ARQDASIAAhEBAxEB/8QAHAAAAQUBAQEAAAAAAAAAAAAABAACAwUGAQcI/8QAPxAAAQMCBAQEAwYFAwIHAAAAAQACAwQRBRIhMQZBUWETInGBFDKRByNCobHBUmJy0eEVM4Ik8DRDRFOSovH/xAAUAQEAAAAAAAAAAAAAAAAAAAAA/8QAFBEBAAAAAAAAAAAAAAAAAAAAAP/aAAwDAQACEQMRAD8A8wZTsIF2BEtijaAXMFk5kdhuLcyeSjqC6UNbEMjANXONroB6ipAsGCw5AbKEuudRe/RER0kbRd0rSb3J5BdBYLlkIy3+Z/8AYIII4C82zW63HJSySthPhxacrqKoqA1uVjQ2/LqgnSnzEka8+6CWaoIPlOvLsomyF7wwHnqVAXEnXdSRNItbd2lroNhgzxSU2Zux+Xq4kXU8lVqS+TO/pmNh9FQmYiYNzeRmgtysrHM0xWsGtttu5yBlTiEwacsrGjsCqaoxSYPOZ7Xg72uPoliDZXSkF1z/AAg7IIQBr7PeC/8AhbrZBK6qdJpclvfQhWNBFNLYNDn9iCoaHDnVEgDG6c1v8CwmGmhaHNBd6IKbD+GpKmRrqjr8pCtqvgyAwk+GA7ktTSxZQDYaeyNe5rmAWQeUTcNOgD8wvbbRBikfTvGZtwb279V6pW0ccsbrtG2hWdxHCh4TiBmsDb3QAYUyKtpmiFxa9o2zbe3NT0FPVYfiQkmLpo7jN5dQFjKuqqsLqnRxyPjbfl5UVTYs5+XVxeDf57n/ACg9zpMojaWCzSNEWwOdoL6qh4QxNlbQMDySQ0Wvv3VlidfI2SGKneWNNjI4b+iAypfHRxeLVuyNOgaPmcegHNUVZjNG2QU5qKOBzjbLJmkd6HLp7XKZxli9BBhbvDmbJXtZZr2m+X/K8vpIZamsiGbzucDfpqg9JxGi4hgDaqhjw+piOz4IW7dwRdBcSMw8RUdU+mipsVMYNRHEA3caA8rpsnE7qOCpgo6ghjT4fjcm+nU7+iwGLy1nivlEplgLtCDmynugs66dskjgYmscSSxztnBAR115DHO6MG3lUVNiQMFpWuc12hDtgoqumdI4Pow/X8DiguWTUzmZZXsBH4mHUfmuHEG07HWAqB0v+tlkZ6Wpa8lkT43b2On0QuaqB1ZISOdkGgkxeifK4GnMbuZa4ldE9JUNs+aRgG1wP31+iojFNMLuglLupFlY02BVwi8Yxxxl34pXWIHZA2qhp2uzCdxBvrexPsq+7AfI86c3aKznwk5x4lQyRwGzRoPdD1DKKnBDGOe/a7naIBSWNNvE+gKSheQD5RGB6JICajF7Dw4G6D8Z3KDbLLM7O+Q2vuSoxTuOynDGxus45hawHQIDYZGmPV58JvQauPS67LMX+d2lth0Q8AdM7JG7bYdkqlr43BgG4vsgge50pc4HQblRu/h0AG11KCAdd0x9i42aD7IIwATYAk+iMp2Wd4jtmbD+6Gbo4a2HQIkXEZB2QcimImvu7fVGyVxazJEfOd5DqR6f3VSX+bQ6roc5xyM9kE8kxI8OH53fM7n9Vf8ADXC1RXuDiw5ShcEw1pma+YXtqbr0jDMXgpI2iIBjgLZSgkw7hY0bBdoJt0VrBRiOzS1Nh4shf5XNGm56KZtfDUvzA215ICWQtDbgId7QL2/JFNlaG367IOrkaG3adSgjkeXNygi3RV08gYwh9iE+oqHNblBt6Kpq6m7r30CDOcWUsb2mcWDgNiN1lGODo3ZdWgfKtXxDIH0r9dViaaQtkcN7hB7R9khbUUTnSm+VosfdXNdH8bPVwwuyvZI5jXO0FthYrHcD42cGoo4xDmY94zOG4C3jsdw6pZ4NWxxbIbMIaCDpfX6IMceC6ioLHMxKjmeSc0HiFpB5C5FiqnF/AwOT/TIHOOIvaPi58wywt/hZ37rXy4nh1DEZaGlOYusHvOjd9bD9151Vzxvrqh02Z88zy6SXXU3/APxBHXTNdCIaaS5jJBa7T37qCgnki2Y0O52dZV1W3LK5zb68iFCJ3gW012KC8qIoZXGQvihcdQXPA/JOgiHh6VhsdzmNv1VEWSPsfEf7lIQSuNi9xHqgu5IoWgk1wPq8BAyS0cb/AJnSEcyUMyhzfM5sfdxTJKVkZ80wcOdggOdjTYGllHGGgaue/Uk9lXVeKVdU68sjj01U0dIZSNfDZvcjV3oFO2hgY65Iy9SEFXd79Q7fquP8U/Nd3chW076CnNvDfLJyF8o/JAT1T5HHKxrezQgEynm0+ySf951t7pIGS1JJyxfUKSMBkbWuvc6kWQjfLqN0Wy5DX9AAgmbliLXs8pbqCp5qltSNbA9ggHuLz2CjJLSgnc0B97X6JjzpbbryURlced1qeFuBcX4iY2peBRUB/wDUzj5h/K3d3roO6DMNOo0vcrS0fBHEuIURqocOeyEi7TM4Rlw7A6r0/BOHeHeF4xJBEKisaNaqos53/EbN9te6tqXiSEvcyR1wSg8BkwPEKarMFbTyQOH8Q39DzWjwfhwyeZovYa3K9fr6fD8QiyyMY/NsHAKLCuEMPic10NZK3TzNElhfpZB5HXRPw+cNqPEZGTYOAFj2ujqMB7mmnqmzFupikGSS3a+/stX9omD00cJpo5XzgjM63mLSNr9l5Mx8tHIWEOkiadW9PTog21dUNfC407xHK3dp0PuEPhHEpgm8KucQ24WZnxMTtDRO54GwmsXD/looc3jNyHcbHmg9ejxJskIfE8OY7ZP8Vz9CTYC6xPCjpQ7JI/7tvy5nWF1q6mXwY44wbyyHZuyCKpe7KXcz3VVUhwbnNtFYVNS0Ot5bN3squtq2iJ3fRBmcbqS5rmctlU0VIXStzA3cemysamaJ8jjGC9+13aBvdXfCeFOqZRVS7fhBHLkgusDoDNhcrHaPI0jLvlUmL0lTTwMdF5chvl5kdj7rS4ZQQwEPLRe6lxrDWz0viZrBvK176dEGHrq4Mw8AC7XAggcidbrJulLKpwaM2a/lOx/stxPQRSxOETbSWs4i2o/YrM19CGEZxZw19UFWJ2yjchw3a4aIeWZgd547FT1AY5wLvK8aZhzUTy8eUeHIOWpBQRsey18pPupmSSkfdta0dWhDPc5uvwzL9d0xxqZ9A0tHcoCXTNiNnPu5dgYZn53ENYOb/wBghBAWauAv13SMxaf4ug5ILmKeONrvCjY6w1kk/wC7IGpqgXuIkc53UCwHohW+PUOGfxCOQA/ZW7aWmooc1QQZiPkJHkv17oKYl7nAOeW326/kpXQRQ6yOe89DonyztaHCmAaNnP8AxO9+Xsg3uc4XsdSgc+V+by2A6AJKNkLni7bkdUkA4KNjsYbNNif1QRFipoj5D3QSk2uDv+iHcHFwAFyTYW5qaJktTKyKFjpJXkNa1ou4novX+BOBY8JEeI4swPr92RGxEP8Ad36fmgC4B+zynp448U4kizyHzRUbxo3oX9T/AC/XotfxHiTmwfcCzWi1m7AK++GbOzcg9iq3EuHXzscaaoyPI+WRt2n+yDzatxGSV3znRBvxI0rQ9z9Q7X0T+JcDxPC5nyOp3MjO5aczD6Hl7rFumnqKkxTSOLQbW2QegR8RPe1hY8G2xBVhLxpM2EB/hl9rB1vN/lYyjwqNzQW5m9bEhXuGYRDG/MW3I5lBq+F6V2LU9RU1hJkk5O5BVOP8DPkzSU513stBhtYyihDW2HI8kZ/r0IIa4jpayDyh3CNRG4l8IdY9EoMAndLlFOY2jc/svbKOOkrmB7QBfkRZPlwuAbsHYAboMXw5gzqKm8aZrgAL3buFR8R4tFBORHJfcZnG5Xp2LN+Gw05QGlzTYdF84YhWPrMRmke4kOeco7XQaBuNU+YAyE33uoq6vEkLntddtrC3JVVNDDKA12l9L9CmVMLqYOY512nZA7D4/iZWRDV0jtuy9gwSlhpaQNsAQF5xwbSXm+JeAegPTYLdNrGsjIvYAW9kF9A8lwFxYI2eQSNDbDKPzVVRyRmna+M5i4XAuiGSHW+mvMoBn0HnLvlaST3VBjMETXuu1rgdtFoqurAZZhv1KymKzZ84aRm5XQZjEadgcS0AdlUSyyx6NILelrqxrYJnPIMzj1DQq98WR1nON+l0DG1FU4jJE31EYT8szh96D/8AFcLJr2aTrsLlQTwytaLuLr722H+UE73U0bfvdT0Lv2CBlq2X+7Z9U1tM97gANdz2ClFMyMG+ptuf1QPgqKjLcPLSdg3RRu00b5jfV7jfVRyS3d4cdgOq6CxgvcnqSgT3BnVzu+w9kxrnPNidSk0mRxO1hqU1uju5KA2GrdDGI2MjNty7clJCvBv7JIPRIPskxWpuZJ6SkA/C95cfyBRcP2QSxH7/ABmK55MgJt13K9JmrnZdHeqHM7nnW5KDM4Rw9hHC48WnY6asOnjy6kf0jl+quqfFmS/MRdKupWzNJ2NrgrPysfSybXCDVMxANIIeLIxmJ6b3WMbM6QeUn0U0UlTHvctQbPx6erYWSta4HQghYLi37Ooatxr8DDY6lupivZr+3Yq4patweC427LUUD454xog8Uo/FpHmnrInwzMNnMeLEK1iqgLZRc9F6XjfDNBio/wCqjBfazX7Ob6FZ13Abqf8A8JOJOniHVBQwRVdY4NbZrT1KJrMKmwtlPXyNMkDXjxrfhCu6XA8Qpt6WS4/hIIP5oqRslPTPhxCCVkUgyuDmm312QWmDYjQ4jSNdTFl7fRW/hshhMhdmB3PReJB0uBY5K6kqiIXHQcnf5Wkg4xlcWCSRthvqgt+NqyemppJI5N25QPXS68NxbDZKV4eAcvUcl6BjmPjEKoMuct7uvzQ87Kaop8sgBBCDz2OqNxm369Uqid07mMvc80ZjVFFRyF0Wx5KspSBM26DcYFI2Cl5W2Hsiqiuc0v8A4S0qmpZfuWtG1lwzOEsbXm93D9UG8wySWOhhLNAdD1Rjn5X5nOuOhVdTVIZRsDeQ1Q8tW43BOiAyoqc12j3ss3XzzvlLIIXFoOryct0e2pNzZQTy5gQBlB7boKKYSOGXNb+WMWH1UHw+XU2B7q2kEbDdzgAPqVXSv8RxLW2aNkEUmWNuVps47u7ICQ3IFwB0HIIiocIu7jzvsq2SYA76BASCxrbkDL06/wCEJU1Ikflb8oP1UMsxcLfVRIOj5v1T3m9mD3URT22AQSXDY/L7qMnzAj2XS64suhgDbuOp2QOO+uhSTJHXeTqkg95diDSbk391JBXtAu5wGuqxxqJDoCfQLvxBug3fx8BbYytvbqgqhsUwL2OBtzWWbUkNtfRPbXyROzNcbcwg0cVLEDfTTqjYDHCQXkFl9QVm4cTMnl2PRSOq3uuM2g7oNZX0lIacTMd5bX8u6q2Y+2hkAhBc1ulnKvpKqZzDGHZmu5Dkga7C5zKXxEtBQaZvG0ExySxltt7aoluOxOs6F9x0usMMMkYCRfONyhRibqWUxS5WPG4cbIPUKbiAAgOIRkeM00rbPIAOmq8xixdrrFhF+xU5xbQnQHkDsgvuLuG8LrqOSenhjY/V2aI5dfQLyh2GSsqfupnCx1W0n4lqBSSRZQHWIusrNWxsvd4Lzy5oC24RSuAc+qlbM7QZTcE+igeZ6QvinIzM5tOhHIqvFfMZQ9jC7w7m2yrMYxZ85MbHan5nD9EA2L1hqqiwN2t/MoHW/dcG66eSC1oK7KAyQ7c0bUSgmORh1B5KopaczHfyo+KExAxgkttzQaqgri6FrGnQfmpZZup17qjwaUvaWndpsQrGQ3uLICo3tJ5pkxbbUEqGI6gkpTuuDYgd0EDg0g6C/psgqmdsYc1oBduSeQUlRViFhPPl3VRVS2jsTdztSeqAapmJJ1uUGTcp0jruKjKBckrpLiDu5XSdVwJIOjfVPHmdqfVM5Lt7NICDhNySkmlJB6Ux12g72Slta4CAp6i9tQFPLOC3yoOiZwFiNE8S39EJ4maxT2O01QFNcb3v6ImIEeY3IG6rtRbVEQzyA6ElBo8KrqOKRuZxb1FlpHTUk8OZkjL2uLleeTveCHkaJnxLz8r3D3Qa6qrIYZDciw6JCpwatZlrKWCQ/wA7AspmIGY3dfrqoJaiFujnsYe7rINPNgHDc13Qx+C4/wDtuIVVW8OxRtPw1dKByBff9VVirLfkeCOoK6+tfbzyenmQRS4RIzzVNW50d9gbXQVcylpXNEbRcn3Klra90jGsYXyOBvvoFn8QrCx78zs0t7Dsg5VYm6ISRRtGd17uvtdU66SSbncriDrd04jRNG6cdigvsJpiKZmmrtUb8OW3J3QlBVgxN9EYagaIBqW9LXEE2bKNPUK1z3G6qKueG1pJGtO++oU9HVNmZdj81tCgML3NcBe3cKKpnuMoPqk8+XTdVdZNYHzanQAIIqmYufmuco2QU0hce6Tri9yoibEoG81xdXW7FAxLkFxdOyBBIlLkublB29kjsFzmulAkl2ySAqPEpozyPqpDjVVby5R+aDnhMTyDtyUVu6C2p8clDrVDQ4dW6FXdJXRVDbxvB7LHFdY98bszHFp6goN2JBaxUrCbAg/RZOkxmdtmSgPHXYq3gxOF4HnLD0IQX0eR0ZD5HA9SoPCs7RwcEPHVtLdC13oU11W4izQB6hBYxuaNHjMEdFHh0rLSRMA7LPCqk/E0EdkjUgb3CC7m4fw2W5ZlbfoEDUcPUlO0ShzHNvtZAnEMjLmUhvc2VZifEGZgjpvNb8R2QG47XwUNIIaVrRK7QabDqse4lzi5xJJ1JKdJK+V5fI4ucdyU1ArLid1uuIEE7kVwarp2QOhmkhN4zvyKlfXVD25c9h/KLIcpWQcOu6lpqiSmkD4jY8xyKiXEF87EhLTFzBZx0I5hDWDG55jckaC+yrY3lp0RDJA533hdfrbZA6Q3Nzp0HNROHXfopnvaD939SoS4X6oG21XBdOL7ggN35rjTc67IGkJDUJ1rGy435rIGLo01XbXStZA0LoHMrpAA1K7F53sYBq5wCB7YZHi7WkhJaXK1gDWAABJAzE8KLHODmadVQVFG+M3bqF6tU08UrCHAZvRZ3EcGFi6OyDAkEbrrWlxs0XV7UUJYSHR633IUIhA2FkEEFIA25PmRLaYhPYCOyIa4DSyAbI5u4Tg8tFwSiyGkXUb2ttZBB8U8HR5S+JdbVxT204cb2TZIB0QV9bUGQ6kn1KBcUfVU9kEYnX2QRrq6RY2XECC7bTQriSBwTmtzGwXGNL3Na3Uk2AVjTUTmyPbIPM0kH2QCCDXU+yRiucrfcq0+D5kKSOksRcIKOeFzNbaKFaCqpQ6M3CoHNLXFp3Bsg4nteQmJIH5iT0SvpYFNSugcSU5gTBuul2wCCQmzk1tgdU3d2qRdZxI9kDnGwsFHdIlcQdKJw2PxKyMdDf6IVWOCNvVOd0b+pQXh1KSYXeY26pIPQ5YTvbVC1DCWnM3fkr18bToQhJYWlpGUgjsgzFVSMeNQqebD2g7LZS02mwQUtFmB0t6IMgaUtdYAqMwkO2Wllohe9kDPABdBVhvJcLLm6KdEQm+GgjDBZLwrqcRjoU7KeiACWmDjqh5aMW2VwGX0S8AdEGTq6dzXXt6oY6aLWTUgJLi0H2WfrqRzJDlGiALKSLrobYap7IZSbNY4ouGie75kFnwhhXx1fmOoj1IVzjlF8Ji0oAs2QNkHe4/uCm8DOFLj0ULtG1LDH/yGo/QrScaUYaylqG7tJid+o/dBlWx32UgisnR2BUlwgDqWAMssriDMlS7odVrKjX1Wcxhlnsd6hBWpJJIEupbLiDt1xJJB0FJcSQJJJJAla4KMokeeoCqlaYddsH9Tigsg4G5vzSQTnPB02SQe2b7pjmAg6rodcp/LTa6AR8Y1QkkILiRp6qzey9rDluh5mWQU88O/6KsqILnlbur2dt73FraWQckWYXt9UFBLDrZMMNlbSU4OtlC6Cw2/ygrxHbU2XRH9UaIjzC6IL62QCNitrZTMhvyRTYtgVLFDugBfBduyrKyha52rVpXQaaBQOpC86BBmYaFrHkFt1OaMD5QrqShs4WCQprbhBRtDqOqp6pujoJWyfQ3XpvE9D8Zh0zYhcuYJI+5Go+ouPdYStgBicCNF6PhjjU8O4ZOTdxp2gnuBb9kHlgNwnkWG6Nxuj+CxWohaMrC7Owdj/wBkeyCffKgHlF7qixseQH+ZXr7WKpMc/wBpv9SClXdkvRT1tHUUE5p6uJ0Uwa1xY7cAi4v00IQQLiSSBJJJIEkkkgSSSSBK1ptKaMc7XVUtBX4fUYXUClqmZZGsabdiLoIbpJtxzSQexRy6Ilpv7pJIHg7NUcgzA3CSSAKSO4JPLRCSsaDqkkga6C7eSgdT5gR0SSQNMFzYJeDoQkkge2G9gp2RAJJIJWwC9za4XXRga2SSQQPi5qB7ABskkgCrI7xkgLfcLR34Qw6/R4/+xSSQZzjfDw6Bla354SGu7tJ/usc4AxpJIBX/ACqkxv8A2m/1JJINn9mnCcIdFjWLMbINHU0J1H9bv2CynHkpqOL8VlJvmnP5ABJJBnyCFxJJAkkkkCSSSQJJJJATh0HxOIUsA/8ANmYz6kBer/bFhzIamjrYmgNIMTvbZJJB5tm7JJJ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6" name="AutoShape 12" descr="data:image/jpeg;base64,/9j/4AAQSkZJRgABAQAAAQABAAD/2wBDAAkGBwgHBgkIBwgKCgkLDRYPDQwMDRsUFRAWIB0iIiAdHx8kKDQsJCYxJx8fLT0tMTU3Ojo6Iys/RD84QzQ5Ojf/2wBDAQoKCg0MDRoPDxo3JR8lNzc3Nzc3Nzc3Nzc3Nzc3Nzc3Nzc3Nzc3Nzc3Nzc3Nzc3Nzc3Nzc3Nzc3Nzc3Nzc3Nzf/wAARCAC3ARQDASIAAhEBAxEB/8QAHAAAAQUBAQEAAAAAAAAAAAAABAACAwUGAQcI/8QAPxAAAQMCBAQEAwYFAwIHAAAAAQACAwQRBRIhMQZBUWETInGBFDKRByNCobHBUmJy0eEVM4Ik8DRDRFOSovH/xAAUAQEAAAAAAAAAAAAAAAAAAAAA/8QAFBEBAAAAAAAAAAAAAAAAAAAAAP/aAAwDAQACEQMRAD8A8wZTsIF2BEtijaAXMFk5kdhuLcyeSjqC6UNbEMjANXONroB6ipAsGCw5AbKEuudRe/RER0kbRd0rSb3J5BdBYLlkIy3+Z/8AYIII4C82zW63HJSySthPhxacrqKoqA1uVjQ2/LqgnSnzEka8+6CWaoIPlOvLsomyF7wwHnqVAXEnXdSRNItbd2lroNhgzxSU2Zux+Xq4kXU8lVqS+TO/pmNh9FQmYiYNzeRmgtysrHM0xWsGtttu5yBlTiEwacsrGjsCqaoxSYPOZ7Xg72uPoliDZXSkF1z/AAg7IIQBr7PeC/8AhbrZBK6qdJpclvfQhWNBFNLYNDn9iCoaHDnVEgDG6c1v8CwmGmhaHNBd6IKbD+GpKmRrqjr8pCtqvgyAwk+GA7ktTSxZQDYaeyNe5rmAWQeUTcNOgD8wvbbRBikfTvGZtwb279V6pW0ccsbrtG2hWdxHCh4TiBmsDb3QAYUyKtpmiFxa9o2zbe3NT0FPVYfiQkmLpo7jN5dQFjKuqqsLqnRxyPjbfl5UVTYs5+XVxeDf57n/ACg9zpMojaWCzSNEWwOdoL6qh4QxNlbQMDySQ0Wvv3VlidfI2SGKneWNNjI4b+iAypfHRxeLVuyNOgaPmcegHNUVZjNG2QU5qKOBzjbLJmkd6HLp7XKZxli9BBhbvDmbJXtZZr2m+X/K8vpIZamsiGbzucDfpqg9JxGi4hgDaqhjw+piOz4IW7dwRdBcSMw8RUdU+mipsVMYNRHEA3caA8rpsnE7qOCpgo6ghjT4fjcm+nU7+iwGLy1nivlEplgLtCDmynugs66dskjgYmscSSxztnBAR115DHO6MG3lUVNiQMFpWuc12hDtgoqumdI4Pow/X8DiguWTUzmZZXsBH4mHUfmuHEG07HWAqB0v+tlkZ6Wpa8lkT43b2On0QuaqB1ZISOdkGgkxeifK4GnMbuZa4ldE9JUNs+aRgG1wP31+iojFNMLuglLupFlY02BVwi8Yxxxl34pXWIHZA2qhp2uzCdxBvrexPsq+7AfI86c3aKznwk5x4lQyRwGzRoPdD1DKKnBDGOe/a7naIBSWNNvE+gKSheQD5RGB6JICajF7Dw4G6D8Z3KDbLLM7O+Q2vuSoxTuOynDGxus45hawHQIDYZGmPV58JvQauPS67LMX+d2lth0Q8AdM7JG7bYdkqlr43BgG4vsgge50pc4HQblRu/h0AG11KCAdd0x9i42aD7IIwATYAk+iMp2Wd4jtmbD+6Gbo4a2HQIkXEZB2QcimImvu7fVGyVxazJEfOd5DqR6f3VSX+bQ6roc5xyM9kE8kxI8OH53fM7n9Vf8ADXC1RXuDiw5ShcEw1pma+YXtqbr0jDMXgpI2iIBjgLZSgkw7hY0bBdoJt0VrBRiOzS1Nh4shf5XNGm56KZtfDUvzA215ICWQtDbgId7QL2/JFNlaG367IOrkaG3adSgjkeXNygi3RV08gYwh9iE+oqHNblBt6Kpq6m7r30CDOcWUsb2mcWDgNiN1lGODo3ZdWgfKtXxDIH0r9dViaaQtkcN7hB7R9khbUUTnSm+VosfdXNdH8bPVwwuyvZI5jXO0FthYrHcD42cGoo4xDmY94zOG4C3jsdw6pZ4NWxxbIbMIaCDpfX6IMceC6ioLHMxKjmeSc0HiFpB5C5FiqnF/AwOT/TIHOOIvaPi58wywt/hZ37rXy4nh1DEZaGlOYusHvOjd9bD9151Vzxvrqh02Z88zy6SXXU3/APxBHXTNdCIaaS5jJBa7T37qCgnki2Y0O52dZV1W3LK5zb68iFCJ3gW012KC8qIoZXGQvihcdQXPA/JOgiHh6VhsdzmNv1VEWSPsfEf7lIQSuNi9xHqgu5IoWgk1wPq8BAyS0cb/AJnSEcyUMyhzfM5sfdxTJKVkZ80wcOdggOdjTYGllHGGgaue/Uk9lXVeKVdU68sjj01U0dIZSNfDZvcjV3oFO2hgY65Iy9SEFXd79Q7fquP8U/Nd3chW076CnNvDfLJyF8o/JAT1T5HHKxrezQgEynm0+ySf951t7pIGS1JJyxfUKSMBkbWuvc6kWQjfLqN0Wy5DX9AAgmbliLXs8pbqCp5qltSNbA9ggHuLz2CjJLSgnc0B97X6JjzpbbryURlced1qeFuBcX4iY2peBRUB/wDUzj5h/K3d3roO6DMNOo0vcrS0fBHEuIURqocOeyEi7TM4Rlw7A6r0/BOHeHeF4xJBEKisaNaqos53/EbN9te6tqXiSEvcyR1wSg8BkwPEKarMFbTyQOH8Q39DzWjwfhwyeZovYa3K9fr6fD8QiyyMY/NsHAKLCuEMPic10NZK3TzNElhfpZB5HXRPw+cNqPEZGTYOAFj2ujqMB7mmnqmzFupikGSS3a+/stX9omD00cJpo5XzgjM63mLSNr9l5Mx8tHIWEOkiadW9PTog21dUNfC407xHK3dp0PuEPhHEpgm8KucQ24WZnxMTtDRO54GwmsXD/looc3jNyHcbHmg9ejxJskIfE8OY7ZP8Vz9CTYC6xPCjpQ7JI/7tvy5nWF1q6mXwY44wbyyHZuyCKpe7KXcz3VVUhwbnNtFYVNS0Ot5bN3squtq2iJ3fRBmcbqS5rmctlU0VIXStzA3cemysamaJ8jjGC9+13aBvdXfCeFOqZRVS7fhBHLkgusDoDNhcrHaPI0jLvlUmL0lTTwMdF5chvl5kdj7rS4ZQQwEPLRe6lxrDWz0viZrBvK176dEGHrq4Mw8AC7XAggcidbrJulLKpwaM2a/lOx/stxPQRSxOETbSWs4i2o/YrM19CGEZxZw19UFWJ2yjchw3a4aIeWZgd547FT1AY5wLvK8aZhzUTy8eUeHIOWpBQRsey18pPupmSSkfdta0dWhDPc5uvwzL9d0xxqZ9A0tHcoCXTNiNnPu5dgYZn53ENYOb/wBghBAWauAv13SMxaf4ug5ILmKeONrvCjY6w1kk/wC7IGpqgXuIkc53UCwHohW+PUOGfxCOQA/ZW7aWmooc1QQZiPkJHkv17oKYl7nAOeW326/kpXQRQ6yOe89DonyztaHCmAaNnP8AxO9+Xsg3uc4XsdSgc+V+by2A6AJKNkLni7bkdUkA4KNjsYbNNif1QRFipoj5D3QSk2uDv+iHcHFwAFyTYW5qaJktTKyKFjpJXkNa1ou4novX+BOBY8JEeI4swPr92RGxEP8Ad36fmgC4B+zynp448U4kizyHzRUbxo3oX9T/AC/XotfxHiTmwfcCzWi1m7AK++GbOzcg9iq3EuHXzscaaoyPI+WRt2n+yDzatxGSV3znRBvxI0rQ9z9Q7X0T+JcDxPC5nyOp3MjO5aczD6Hl7rFumnqKkxTSOLQbW2QegR8RPe1hY8G2xBVhLxpM2EB/hl9rB1vN/lYyjwqNzQW5m9bEhXuGYRDG/MW3I5lBq+F6V2LU9RU1hJkk5O5BVOP8DPkzSU513stBhtYyihDW2HI8kZ/r0IIa4jpayDyh3CNRG4l8IdY9EoMAndLlFOY2jc/svbKOOkrmB7QBfkRZPlwuAbsHYAboMXw5gzqKm8aZrgAL3buFR8R4tFBORHJfcZnG5Xp2LN+Gw05QGlzTYdF84YhWPrMRmke4kOeco7XQaBuNU+YAyE33uoq6vEkLntddtrC3JVVNDDKA12l9L9CmVMLqYOY512nZA7D4/iZWRDV0jtuy9gwSlhpaQNsAQF5xwbSXm+JeAegPTYLdNrGsjIvYAW9kF9A8lwFxYI2eQSNDbDKPzVVRyRmna+M5i4XAuiGSHW+mvMoBn0HnLvlaST3VBjMETXuu1rgdtFoqurAZZhv1KymKzZ84aRm5XQZjEadgcS0AdlUSyyx6NILelrqxrYJnPIMzj1DQq98WR1nON+l0DG1FU4jJE31EYT8szh96D/8AFcLJr2aTrsLlQTwytaLuLr722H+UE73U0bfvdT0Lv2CBlq2X+7Z9U1tM97gANdz2ClFMyMG+ptuf1QPgqKjLcPLSdg3RRu00b5jfV7jfVRyS3d4cdgOq6CxgvcnqSgT3BnVzu+w9kxrnPNidSk0mRxO1hqU1uju5KA2GrdDGI2MjNty7clJCvBv7JIPRIPskxWpuZJ6SkA/C95cfyBRcP2QSxH7/ABmK55MgJt13K9JmrnZdHeqHM7nnW5KDM4Rw9hHC48WnY6asOnjy6kf0jl+quqfFmS/MRdKupWzNJ2NrgrPysfSybXCDVMxANIIeLIxmJ6b3WMbM6QeUn0U0UlTHvctQbPx6erYWSta4HQghYLi37Ooatxr8DDY6lupivZr+3Yq4patweC427LUUD454xog8Uo/FpHmnrInwzMNnMeLEK1iqgLZRc9F6XjfDNBio/wCqjBfazX7Ob6FZ13Abqf8A8JOJOniHVBQwRVdY4NbZrT1KJrMKmwtlPXyNMkDXjxrfhCu6XA8Qpt6WS4/hIIP5oqRslPTPhxCCVkUgyuDmm312QWmDYjQ4jSNdTFl7fRW/hshhMhdmB3PReJB0uBY5K6kqiIXHQcnf5Wkg4xlcWCSRthvqgt+NqyemppJI5N25QPXS68NxbDZKV4eAcvUcl6BjmPjEKoMuct7uvzQ87Kaop8sgBBCDz2OqNxm369Uqid07mMvc80ZjVFFRyF0Wx5KspSBM26DcYFI2Cl5W2Hsiqiuc0v8A4S0qmpZfuWtG1lwzOEsbXm93D9UG8wySWOhhLNAdD1Rjn5X5nOuOhVdTVIZRsDeQ1Q8tW43BOiAyoqc12j3ss3XzzvlLIIXFoOryct0e2pNzZQTy5gQBlB7boKKYSOGXNb+WMWH1UHw+XU2B7q2kEbDdzgAPqVXSv8RxLW2aNkEUmWNuVps47u7ICQ3IFwB0HIIiocIu7jzvsq2SYA76BASCxrbkDL06/wCEJU1Ikflb8oP1UMsxcLfVRIOj5v1T3m9mD3URT22AQSXDY/L7qMnzAj2XS64suhgDbuOp2QOO+uhSTJHXeTqkg95diDSbk391JBXtAu5wGuqxxqJDoCfQLvxBug3fx8BbYytvbqgqhsUwL2OBtzWWbUkNtfRPbXyROzNcbcwg0cVLEDfTTqjYDHCQXkFl9QVm4cTMnl2PRSOq3uuM2g7oNZX0lIacTMd5bX8u6q2Y+2hkAhBc1ulnKvpKqZzDGHZmu5Dkga7C5zKXxEtBQaZvG0ExySxltt7aoluOxOs6F9x0usMMMkYCRfONyhRibqWUxS5WPG4cbIPUKbiAAgOIRkeM00rbPIAOmq8xixdrrFhF+xU5xbQnQHkDsgvuLuG8LrqOSenhjY/V2aI5dfQLyh2GSsqfupnCx1W0n4lqBSSRZQHWIusrNWxsvd4Lzy5oC24RSuAc+qlbM7QZTcE+igeZ6QvinIzM5tOhHIqvFfMZQ9jC7w7m2yrMYxZ85MbHan5nD9EA2L1hqqiwN2t/MoHW/dcG66eSC1oK7KAyQ7c0bUSgmORh1B5KopaczHfyo+KExAxgkttzQaqgri6FrGnQfmpZZup17qjwaUvaWndpsQrGQ3uLICo3tJ5pkxbbUEqGI6gkpTuuDYgd0EDg0g6C/psgqmdsYc1oBduSeQUlRViFhPPl3VRVS2jsTdztSeqAapmJJ1uUGTcp0jruKjKBckrpLiDu5XSdVwJIOjfVPHmdqfVM5Lt7NICDhNySkmlJB6Ux12g72Slta4CAp6i9tQFPLOC3yoOiZwFiNE8S39EJ4maxT2O01QFNcb3v6ImIEeY3IG6rtRbVEQzyA6ElBo8KrqOKRuZxb1FlpHTUk8OZkjL2uLleeTveCHkaJnxLz8r3D3Qa6qrIYZDciw6JCpwatZlrKWCQ/wA7AspmIGY3dfrqoJaiFujnsYe7rINPNgHDc13Qx+C4/wDtuIVVW8OxRtPw1dKByBff9VVirLfkeCOoK6+tfbzyenmQRS4RIzzVNW50d9gbXQVcylpXNEbRcn3Klra90jGsYXyOBvvoFn8QrCx78zs0t7Dsg5VYm6ISRRtGd17uvtdU66SSbncriDrd04jRNG6cdigvsJpiKZmmrtUb8OW3J3QlBVgxN9EYagaIBqW9LXEE2bKNPUK1z3G6qKueG1pJGtO++oU9HVNmZdj81tCgML3NcBe3cKKpnuMoPqk8+XTdVdZNYHzanQAIIqmYufmuco2QU0hce6Tri9yoibEoG81xdXW7FAxLkFxdOyBBIlLkublB29kjsFzmulAkl2ySAqPEpozyPqpDjVVby5R+aDnhMTyDtyUVu6C2p8clDrVDQ4dW6FXdJXRVDbxvB7LHFdY98bszHFp6goN2JBaxUrCbAg/RZOkxmdtmSgPHXYq3gxOF4HnLD0IQX0eR0ZD5HA9SoPCs7RwcEPHVtLdC13oU11W4izQB6hBYxuaNHjMEdFHh0rLSRMA7LPCqk/E0EdkjUgb3CC7m4fw2W5ZlbfoEDUcPUlO0ShzHNvtZAnEMjLmUhvc2VZifEGZgjpvNb8R2QG47XwUNIIaVrRK7QabDqse4lzi5xJJ1JKdJK+V5fI4ucdyU1ArLid1uuIEE7kVwarp2QOhmkhN4zvyKlfXVD25c9h/KLIcpWQcOu6lpqiSmkD4jY8xyKiXEF87EhLTFzBZx0I5hDWDG55jckaC+yrY3lp0RDJA533hdfrbZA6Q3Nzp0HNROHXfopnvaD939SoS4X6oG21XBdOL7ggN35rjTc67IGkJDUJ1rGy435rIGLo01XbXStZA0LoHMrpAA1K7F53sYBq5wCB7YZHi7WkhJaXK1gDWAABJAzE8KLHODmadVQVFG+M3bqF6tU08UrCHAZvRZ3EcGFi6OyDAkEbrrWlxs0XV7UUJYSHR633IUIhA2FkEEFIA25PmRLaYhPYCOyIa4DSyAbI5u4Tg8tFwSiyGkXUb2ttZBB8U8HR5S+JdbVxT204cb2TZIB0QV9bUGQ6kn1KBcUfVU9kEYnX2QRrq6RY2XECC7bTQriSBwTmtzGwXGNL3Na3Uk2AVjTUTmyPbIPM0kH2QCCDXU+yRiucrfcq0+D5kKSOksRcIKOeFzNbaKFaCqpQ6M3CoHNLXFp3Bsg4nteQmJIH5iT0SvpYFNSugcSU5gTBuul2wCCQmzk1tgdU3d2qRdZxI9kDnGwsFHdIlcQdKJw2PxKyMdDf6IVWOCNvVOd0b+pQXh1KSYXeY26pIPQ5YTvbVC1DCWnM3fkr18bToQhJYWlpGUgjsgzFVSMeNQqebD2g7LZS02mwQUtFmB0t6IMgaUtdYAqMwkO2Wllohe9kDPABdBVhvJcLLm6KdEQm+GgjDBZLwrqcRjoU7KeiACWmDjqh5aMW2VwGX0S8AdEGTq6dzXXt6oY6aLWTUgJLi0H2WfrqRzJDlGiALKSLrobYap7IZSbNY4ouGie75kFnwhhXx1fmOoj1IVzjlF8Ji0oAs2QNkHe4/uCm8DOFLj0ULtG1LDH/yGo/QrScaUYaylqG7tJid+o/dBlWx32UgisnR2BUlwgDqWAMssriDMlS7odVrKjX1Wcxhlnsd6hBWpJJIEupbLiDt1xJJB0FJcSQJJJJAla4KMokeeoCqlaYddsH9Tigsg4G5vzSQTnPB02SQe2b7pjmAg6rodcp/LTa6AR8Y1QkkILiRp6qzey9rDluh5mWQU88O/6KsqILnlbur2dt73FraWQckWYXt9UFBLDrZMMNlbSU4OtlC6Cw2/ygrxHbU2XRH9UaIjzC6IL62QCNitrZTMhvyRTYtgVLFDugBfBduyrKyha52rVpXQaaBQOpC86BBmYaFrHkFt1OaMD5QrqShs4WCQprbhBRtDqOqp6pujoJWyfQ3XpvE9D8Zh0zYhcuYJI+5Go+ouPdYStgBicCNF6PhjjU8O4ZOTdxp2gnuBb9kHlgNwnkWG6Nxuj+CxWohaMrC7Owdj/wBkeyCffKgHlF7qixseQH+ZXr7WKpMc/wBpv9SClXdkvRT1tHUUE5p6uJ0Uwa1xY7cAi4v00IQQLiSSBJJJIEkkkgSSSSBK1ptKaMc7XVUtBX4fUYXUClqmZZGsabdiLoIbpJtxzSQexRy6Ilpv7pJIHg7NUcgzA3CSSAKSO4JPLRCSsaDqkkga6C7eSgdT5gR0SSQNMFzYJeDoQkkge2G9gp2RAJJIJWwC9za4XXRga2SSQQPi5qB7ABskkgCrI7xkgLfcLR34Qw6/R4/+xSSQZzjfDw6Bla354SGu7tJ/usc4AxpJIBX/ACqkxv8A2m/1JJINn9mnCcIdFjWLMbINHU0J1H9bv2CynHkpqOL8VlJvmnP5ABJJBnyCFxJJAkkkkCSSSQJJJJATh0HxOIUsA/8ANmYz6kBer/bFhzIamjrYmgNIMTvbZJJB5tm7JJJ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8" name="Picture 14" descr="http://1.bp.blogspot.com/_PMkHp1jTR50/TO4Z89My5qI/AAAAAAAAI_s/D9SpAYVfBwI/s1600/violencia+de+genero%252C+violencia+sexual+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4685">
            <a:off x="2444122" y="3448155"/>
            <a:ext cx="4048125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0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10604"/>
            <a:ext cx="7200799" cy="6858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Comprende actos como</a:t>
            </a:r>
            <a:r>
              <a:rPr lang="es-MX" dirty="0" smtClean="0"/>
              <a:t>: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285836"/>
            <a:ext cx="8229600" cy="5572164"/>
          </a:xfrm>
        </p:spPr>
        <p:txBody>
          <a:bodyPr/>
          <a:lstStyle/>
          <a:p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Manoseos</a:t>
            </a:r>
          </a:p>
          <a:p>
            <a:endParaRPr lang="es-MX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Hostigamiento sexual</a:t>
            </a:r>
          </a:p>
          <a:p>
            <a:endParaRPr lang="es-MX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Violación</a:t>
            </a:r>
          </a:p>
          <a:p>
            <a:endParaRPr lang="es-MX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Forzar </a:t>
            </a:r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a ver o presenciar </a:t>
            </a: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                                              actos sexuales.</a:t>
            </a:r>
            <a:endParaRPr lang="es-MX" sz="2400" dirty="0">
              <a:solidFill>
                <a:srgbClr val="FFFFFF"/>
              </a:solidFill>
              <a:latin typeface="Comic Sans MS" pitchFamily="66" charset="0"/>
            </a:endParaRPr>
          </a:p>
          <a:p>
            <a:endParaRPr lang="es-MX" dirty="0"/>
          </a:p>
        </p:txBody>
      </p:sp>
      <p:pic>
        <p:nvPicPr>
          <p:cNvPr id="18434" name="Picture 2" descr="http://t0.gstatic.com/images?q=tbn:ANd9GcRoBwqT75VSqYZfulEOuTOB-aL5pmpVzOYEdqHjFs4piRKvoS5R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7451">
            <a:off x="6732240" y="1095377"/>
            <a:ext cx="1743075" cy="2619375"/>
          </a:xfrm>
          <a:prstGeom prst="rect">
            <a:avLst/>
          </a:prstGeom>
          <a:noFill/>
        </p:spPr>
      </p:pic>
      <p:pic>
        <p:nvPicPr>
          <p:cNvPr id="18436" name="Picture 4" descr="http://t0.gstatic.com/images?q=tbn:ANd9GcT5P_XgegFluUx5V-Fq5WuI7RE-twJkF5lQMYpdlo2tp4nnqB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6950">
            <a:off x="4710937" y="1164993"/>
            <a:ext cx="1789890" cy="2045591"/>
          </a:xfrm>
          <a:prstGeom prst="rect">
            <a:avLst/>
          </a:prstGeom>
          <a:noFill/>
        </p:spPr>
      </p:pic>
      <p:pic>
        <p:nvPicPr>
          <p:cNvPr id="18440" name="Picture 8" descr="http://explotacionsexualj.galeon.com/Viol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3956">
            <a:off x="5127978" y="3414445"/>
            <a:ext cx="2619375" cy="2771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2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53752" y="2132856"/>
            <a:ext cx="5940152" cy="4005064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es-MX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ndalus" pitchFamily="18" charset="-78"/>
              </a:rPr>
              <a:t>  Agresión a un colectivo de una misma estructura política o económica. Sistema causa hambre, miseria, enfermedad o incluso muerte a la población</a:t>
            </a:r>
            <a:endParaRPr lang="es-MX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52536" y="404664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dalus" pitchFamily="18" charset="-78"/>
              </a:rPr>
              <a:t>VIOLENCIA ESTRUCTURAL</a:t>
            </a:r>
            <a:r>
              <a:rPr lang="es-MX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dalus" pitchFamily="18" charset="-78"/>
              </a:rPr>
              <a:t> </a:t>
            </a:r>
            <a:r>
              <a:rPr lang="es-MX" sz="4400" dirty="0">
                <a:solidFill>
                  <a:srgbClr val="FFFFFF"/>
                </a:solidFill>
              </a:rPr>
              <a:t/>
            </a:r>
            <a:br>
              <a:rPr lang="es-MX" sz="4400" dirty="0">
                <a:solidFill>
                  <a:srgbClr val="FFFFFF"/>
                </a:solidFill>
              </a:rPr>
            </a:br>
            <a:endParaRPr lang="es-MX" sz="4400" dirty="0">
              <a:solidFill>
                <a:srgbClr val="FFFFFF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4001">
            <a:off x="5841784" y="458868"/>
            <a:ext cx="3347167" cy="2452697"/>
          </a:xfrm>
          <a:prstGeom prst="foldedCorner">
            <a:avLst>
              <a:gd name="adj" fmla="val 37462"/>
            </a:avLst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38374"/>
            <a:ext cx="3327148" cy="26642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5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39948">
            <a:off x="103871" y="630781"/>
            <a:ext cx="4615682" cy="30711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3956">
            <a:off x="5371372" y="660177"/>
            <a:ext cx="3030090" cy="334638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35696" y="436919"/>
            <a:ext cx="576064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tabLst>
                <a:tab pos="914400" algn="l"/>
              </a:tabLst>
              <a:defRPr/>
            </a:pPr>
            <a:r>
              <a:rPr lang="es-MX" sz="40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LA VIOLENCIA CULTURAL</a:t>
            </a:r>
          </a:p>
          <a:p>
            <a:pPr lvl="1" algn="ctr">
              <a:tabLst>
                <a:tab pos="914400" algn="l"/>
              </a:tabLst>
              <a:defRPr/>
            </a:pPr>
            <a:endParaRPr lang="es-MX" sz="36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  <a:cs typeface="+mn-cs"/>
            </a:endParaRPr>
          </a:p>
          <a:p>
            <a:pPr lvl="1" algn="ctr">
              <a:tabLst>
                <a:tab pos="914400" algn="l"/>
              </a:tabLst>
              <a:defRPr/>
            </a:pPr>
            <a:r>
              <a:rPr lang="es-MX" sz="3600" b="1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Andalus" pitchFamily="18" charset="-78"/>
              </a:rPr>
              <a:t>VIOLENCIA EN DEFENSA DE LA FE O LA RELIGIÓN. EJEMPLO: GUERRAS SANTAS O ATENTADOS TERRORISTAS, ETC.</a:t>
            </a:r>
            <a:endParaRPr lang="es-MX" sz="3600" b="1" dirty="0">
              <a:ln>
                <a:solidFill>
                  <a:srgbClr val="002060"/>
                </a:solidFill>
              </a:ln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46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Scan.jpg"/>
          <p:cNvPicPr>
            <a:picLocks noChangeAspect="1" noChangeArrowheads="1"/>
          </p:cNvPicPr>
          <p:nvPr/>
        </p:nvPicPr>
        <p:blipFill>
          <a:blip r:embed="rId2" cstate="print"/>
          <a:srcRect l="31384" t="26041" r="39976" b="56251"/>
          <a:stretch>
            <a:fillRect/>
          </a:stretch>
        </p:blipFill>
        <p:spPr bwMode="auto">
          <a:xfrm rot="19763362">
            <a:off x="301663" y="245131"/>
            <a:ext cx="3286148" cy="2793226"/>
          </a:xfrm>
          <a:prstGeom prst="round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315755" y="2881636"/>
            <a:ext cx="5000660" cy="38164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 cap="flat" cmpd="sng" algn="ctr">
            <a:solidFill>
              <a:srgbClr val="FFFFFF"/>
            </a:solidFill>
            <a:prstDash val="solid"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/>
                </a:solidFill>
                <a:latin typeface="Comic Sans MS" pitchFamily="66" charset="0"/>
                <a:cs typeface="Andalus" pitchFamily="18" charset="-78"/>
              </a:rPr>
              <a:t>la </a:t>
            </a:r>
            <a:r>
              <a:rPr lang="es-MX" sz="3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/>
                </a:solidFill>
                <a:latin typeface="Comic Sans MS" pitchFamily="66" charset="0"/>
                <a:cs typeface="Andalus" pitchFamily="18" charset="-78"/>
              </a:rPr>
              <a:t>violencia intrafamiliar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/>
                </a:solidFill>
                <a:latin typeface="Comic Sans MS" pitchFamily="66" charset="0"/>
                <a:cs typeface="Andalus" pitchFamily="18" charset="-78"/>
              </a:rPr>
              <a:t>es agresión de parte de un miembro de la familia a otro.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4361">
            <a:off x="57261" y="3801829"/>
            <a:ext cx="3399909" cy="2556323"/>
          </a:xfrm>
          <a:prstGeom prst="parallelogram">
            <a:avLst>
              <a:gd name="adj" fmla="val 27235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70" y="0"/>
            <a:ext cx="2791445" cy="3062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1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419335">
            <a:off x="-1189960" y="1633363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Hacia la mujer.</a:t>
            </a:r>
            <a:endParaRPr lang="es-MX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16940">
            <a:off x="-160852" y="156907"/>
            <a:ext cx="3071831" cy="2303873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3688517" y="2204864"/>
            <a:ext cx="3328321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HACIA LOS HIJ@S.</a:t>
            </a:r>
          </a:p>
        </p:txBody>
      </p:sp>
      <p:pic>
        <p:nvPicPr>
          <p:cNvPr id="19458" name="Picture 2" descr="E: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3143250" cy="2304256"/>
          </a:xfrm>
          <a:prstGeom prst="smileyFac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30956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339752" y="5596116"/>
            <a:ext cx="3328321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HACIA LOS MAYORES.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072" y="3140968"/>
            <a:ext cx="3475927" cy="252371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051089" y="5591532"/>
            <a:ext cx="3328321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8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HACIA LOS HOMBRES</a:t>
            </a:r>
          </a:p>
        </p:txBody>
      </p:sp>
    </p:spTree>
    <p:extLst>
      <p:ext uri="{BB962C8B-B14F-4D97-AF65-F5344CB8AC3E}">
        <p14:creationId xmlns:p14="http://schemas.microsoft.com/office/powerpoint/2010/main" val="14661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324544" y="3229769"/>
            <a:ext cx="55446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 eaLnBrk="0" hangingPunct="0">
              <a:tabLst>
                <a:tab pos="914400" algn="l"/>
              </a:tabLst>
              <a:defRPr/>
            </a:pPr>
            <a:r>
              <a:rPr lang="es-MX" sz="28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ndalus" pitchFamily="18" charset="-78"/>
              </a:rPr>
              <a:t>ACTOS DESTRUCTIVOS QUE REALIZAN LOS JÓVENES EN TODOS LOS PAÍSES, LOS PRINCIPALES ACTORES DE ESTE TIPO DE VIOLENCIA SON LOS HOMBRES. </a:t>
            </a:r>
            <a:endParaRPr lang="es-MX" sz="28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75856" y="548680"/>
            <a:ext cx="5184576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14400" algn="l"/>
              </a:tabLst>
              <a:defRPr/>
            </a:pPr>
            <a:r>
              <a:rPr lang="es-MX" sz="37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ndalus" pitchFamily="18" charset="-78"/>
              </a:rPr>
              <a:t>VIOLENCIA JUVENIL: Y  ESCOLAR</a:t>
            </a:r>
          </a:p>
        </p:txBody>
      </p:sp>
      <p:pic>
        <p:nvPicPr>
          <p:cNvPr id="18434" name="Picture 2" descr="E:\44LEXGCAS9R0OWCAPE5Z9FCAV0SOUKCA1SEGFNCACH4NDACAS0YJBWCANX3OO8CAYULVS8CAT5NLFYCAIMOEALCAR5VHJ9CA13FRA4CA22OWN4CAXPGMUKCADHP55ICA8L3V2BCAQHVXVLCAZCLESX.jpg"/>
          <p:cNvPicPr>
            <a:picLocks noChangeAspect="1" noChangeArrowheads="1"/>
          </p:cNvPicPr>
          <p:nvPr/>
        </p:nvPicPr>
        <p:blipFill>
          <a:blip r:embed="rId3" cstate="print"/>
          <a:srcRect l="7729" r="7244" b="10406"/>
          <a:stretch>
            <a:fillRect/>
          </a:stretch>
        </p:blipFill>
        <p:spPr bwMode="auto">
          <a:xfrm>
            <a:off x="683568" y="659390"/>
            <a:ext cx="2592288" cy="2365997"/>
          </a:xfrm>
          <a:prstGeom prst="hexagon">
            <a:avLst/>
          </a:prstGeom>
          <a:noFill/>
        </p:spPr>
      </p:pic>
      <p:pic>
        <p:nvPicPr>
          <p:cNvPr id="18435" name="Picture 3" descr="E:\u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8318" y="2286761"/>
            <a:ext cx="3740088" cy="439259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3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24544" y="3475990"/>
            <a:ext cx="55446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 eaLnBrk="0" hangingPunct="0">
              <a:tabLst>
                <a:tab pos="914400" algn="l"/>
              </a:tabLst>
              <a:defRPr/>
            </a:pPr>
            <a:r>
              <a:rPr lang="es-MX" sz="32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ndalus" pitchFamily="18" charset="-78"/>
              </a:rPr>
              <a:t>SIN EMBARGO LA VIOLENCIA ESCOLAR TAMBIÉN SEDA POR PARTE DE LOS MAESTROS HACIA LOS ALUMNOS.</a:t>
            </a:r>
            <a:endParaRPr lang="es-MX" sz="32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ndalus" pitchFamily="18" charset="-78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75990"/>
            <a:ext cx="3583109" cy="280163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E:\vi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41223"/>
            <a:ext cx="3528392" cy="2743769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550227"/>
            <a:ext cx="3429000" cy="2925763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8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3KSI5CCA6QNGYXCAZW48UUCABQCVWFCAGOGK8LCAD9X9MVCAO7E97FCA8YS3JUCAMWIE2QCA4PDNS7CA8ZDVQDCAURTNADCAY6VK0RCA19DAVECAJT1RNPCA77GCJHCA7SMUPNCAIHRP1BCA6I9H3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3042" flipH="1">
            <a:off x="5537101" y="349982"/>
            <a:ext cx="3432905" cy="2504897"/>
          </a:xfrm>
          <a:prstGeom prst="round1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219249" y="2636912"/>
            <a:ext cx="62658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rgbClr val="FFFFFF"/>
                </a:solidFill>
                <a:latin typeface="Comic Sans MS" pitchFamily="66" charset="0"/>
                <a:cs typeface="Andalus" pitchFamily="18" charset="-78"/>
              </a:rPr>
              <a:t>LAS JÓVENES CAMBIAN SU COMPORTAMIENTO, SU FORMA DE VESTIR; ADEMÁS LA MAYORÍA DE ELLAS PIERDEN CONTACTO CON AMIGOS, FAMILIARES Y COMPAÑEROS DE ESCUELA, CON TAL DE QUE SU PAREJA NO SE MOLESTE Y SE PUEDAN EVITAR PELEAS</a:t>
            </a:r>
            <a:endParaRPr lang="es-MX" sz="2800" dirty="0"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3688" y="620688"/>
            <a:ext cx="73803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dalus" pitchFamily="18" charset="-78"/>
              </a:rPr>
              <a:t>VIOLENCIA EN EL NOVIAZGO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40520"/>
            <a:ext cx="3058852" cy="2766710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6" descr="E:\5YW9OUCAQYFMW6CAQEI7BSCA8H5Q02CA0KHBOKCA3TBBAUCAGCNGMJCAE22Z75CASP1V6WCA5MEHOYCANLAX56CAD4WBRXCALSH7K1CAWJJ4SBCA113026CA9GFKYNCAOSHIPDCA6Z0IAJCAD7NK2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925">
            <a:off x="398296" y="349514"/>
            <a:ext cx="1399446" cy="20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593" y="332656"/>
            <a:ext cx="3344407" cy="41764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1812">
            <a:off x="5571885" y="3703722"/>
            <a:ext cx="3069869" cy="31682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5 Rectángulo"/>
          <p:cNvSpPr/>
          <p:nvPr/>
        </p:nvSpPr>
        <p:spPr>
          <a:xfrm>
            <a:off x="0" y="332656"/>
            <a:ext cx="630019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Comic Sans MS" pitchFamily="66" charset="0"/>
                <a:cs typeface="Andalus" pitchFamily="18" charset="-78"/>
              </a:rPr>
              <a:t>ACOSO LABORAL O MOBBING</a:t>
            </a:r>
            <a:endParaRPr lang="es-MX" sz="3600" dirty="0">
              <a:ln>
                <a:solidFill>
                  <a:srgbClr val="00B050"/>
                </a:solidFill>
              </a:ln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1658" y="1532985"/>
            <a:ext cx="612068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FF"/>
                </a:solidFill>
                <a:latin typeface="Comic Sans MS" pitchFamily="66" charset="0"/>
              </a:rPr>
              <a:t>LA ACCIÓN DE UN HOSTIGADOR(ES) QUE CONDUCENTE A PRODUCIR MIEDO, TERROR, DESPRECIO O DESÁNIMO EN EL HACIA SU EMPLEO.</a:t>
            </a:r>
            <a:endParaRPr lang="es-MX" sz="3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FF"/>
              </a:solidFill>
              <a:latin typeface="Comic Sans MS" pitchFamily="66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38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</a:t>
            </a:r>
            <a:r>
              <a:rPr lang="es-MX" dirty="0" smtClean="0"/>
              <a:t>iolencia.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 rot="21337921">
            <a:off x="462536" y="1209456"/>
            <a:ext cx="4296033" cy="4735455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es-ES" sz="1900" dirty="0" smtClean="0">
                <a:solidFill>
                  <a:srgbClr val="FFFFFF"/>
                </a:solidFill>
                <a:latin typeface="Comic Sans MS" pitchFamily="66" charset="0"/>
              </a:rPr>
              <a:t>La violencia es el tipo de interacción humana que se manifiesta en aquellas conductas o situaciones que, de forma deliberada, provocan, o amenazan con hacerlo, un daño o sometimiento grave (físico o psicológico) a un individuo o una colectividad</a:t>
            </a:r>
          </a:p>
          <a:p>
            <a:pPr algn="just"/>
            <a:r>
              <a:rPr lang="es-ES" sz="1900" dirty="0" smtClean="0">
                <a:solidFill>
                  <a:srgbClr val="FFFFFF"/>
                </a:solidFill>
                <a:latin typeface="Comic Sans MS" pitchFamily="66" charset="0"/>
              </a:rPr>
              <a:t>Se trata de un concepto complejo que admite diversas matizaciones dependiendo del punto de vista desde el que se consideren ocasiones de apreciaciones subjetivas</a:t>
            </a:r>
            <a:r>
              <a:rPr lang="es-ES" sz="1900" dirty="0">
                <a:solidFill>
                  <a:srgbClr val="FFFFFF"/>
                </a:solidFill>
                <a:latin typeface="Comic Sans MS" pitchFamily="66" charset="0"/>
              </a:rPr>
              <a:t>. ; en este sentido, su aplicación a la realidad depende </a:t>
            </a:r>
            <a:endParaRPr lang="es-ES" sz="19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endParaRPr lang="es-MX" dirty="0"/>
          </a:p>
        </p:txBody>
      </p:sp>
      <p:pic>
        <p:nvPicPr>
          <p:cNvPr id="7" name="6 Marcador de contenido" descr="thumbnai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20985484">
            <a:off x="5084872" y="975829"/>
            <a:ext cx="3437706" cy="2822575"/>
          </a:xfrm>
          <a:prstGeom prst="rect">
            <a:avLst/>
          </a:prstGeom>
        </p:spPr>
      </p:pic>
      <p:pic>
        <p:nvPicPr>
          <p:cNvPr id="1028" name="Picture 4" descr="http://ts3.mm.bing.net/images/thumbnail.aspx?q=1292878097518&amp;id=68ad7ee5257bb17db476d0c1e3fade9e&amp;url=http%3a%2f%2fpadre-familia.com%2fwp-content%2fuploads%2f2008%2f12%2fviolencia-intrafamil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546">
            <a:off x="5080231" y="3933056"/>
            <a:ext cx="3204067" cy="2441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8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rot="20057693">
            <a:off x="751697" y="2676119"/>
            <a:ext cx="7465456" cy="136734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solidFill>
                  <a:srgbClr val="EAEAEA"/>
                </a:solidFill>
                <a:latin typeface="Comic Sans MS" pitchFamily="66" charset="0"/>
              </a:rPr>
              <a:t>Causas de la violencia</a:t>
            </a:r>
            <a:endParaRPr lang="es-MX" sz="48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t1.gstatic.com/images?q=tbn:ANd9GcSZPBlnlofrJR8LYmPvvd61jUs7s3S1Hh2DOrjWzEVjYeQq6-_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13665" r="19990" b="16251"/>
          <a:stretch/>
        </p:blipFill>
        <p:spPr bwMode="auto">
          <a:xfrm>
            <a:off x="467544" y="451612"/>
            <a:ext cx="3240360" cy="3065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359" r="5348" b="7660"/>
          <a:stretch/>
        </p:blipFill>
        <p:spPr bwMode="auto">
          <a:xfrm>
            <a:off x="5508104" y="3140968"/>
            <a:ext cx="3250059" cy="3297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476672"/>
            <a:ext cx="7488832" cy="5184576"/>
          </a:xfrm>
        </p:spPr>
        <p:txBody>
          <a:bodyPr>
            <a:normAutofit/>
          </a:bodyPr>
          <a:lstStyle/>
          <a:p>
            <a:pPr algn="ctr"/>
            <a:r>
              <a:rPr lang="es-MX" sz="3600" b="1" u="sng" dirty="0" smtClean="0">
                <a:solidFill>
                  <a:srgbClr val="FFFFFF"/>
                </a:solidFill>
                <a:latin typeface="Comic Sans MS" pitchFamily="66" charset="0"/>
              </a:rPr>
              <a:t>Desintegración Familiar</a:t>
            </a:r>
            <a:endParaRPr lang="es-MX" sz="3200" b="1" u="sng" dirty="0">
              <a:solidFill>
                <a:srgbClr val="FFFFFF"/>
              </a:solidFill>
              <a:latin typeface="Comic Sans MS" pitchFamily="66" charset="0"/>
            </a:endParaRPr>
          </a:p>
          <a:p>
            <a:pPr marL="285750" indent="-285750"/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Falta de comunicación</a:t>
            </a:r>
          </a:p>
          <a:p>
            <a:pPr marL="285750" indent="-285750"/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Abandono de los hijos</a:t>
            </a:r>
          </a:p>
          <a:p>
            <a:pPr marL="285750" indent="-285750"/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Peleas del matrimonio</a:t>
            </a:r>
            <a:endParaRPr lang="es-MX" sz="3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933">
            <a:off x="2921187" y="4432632"/>
            <a:ext cx="568648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959">
            <a:off x="4484948" y="1720697"/>
            <a:ext cx="3810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r="6031" b="7115"/>
          <a:stretch/>
        </p:blipFill>
        <p:spPr bwMode="auto">
          <a:xfrm rot="656046">
            <a:off x="808989" y="3462245"/>
            <a:ext cx="2853680" cy="23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692696"/>
            <a:ext cx="7200800" cy="4721697"/>
          </a:xfrm>
        </p:spPr>
        <p:txBody>
          <a:bodyPr>
            <a:normAutofit/>
          </a:bodyPr>
          <a:lstStyle/>
          <a:p>
            <a:pPr algn="ctr"/>
            <a:r>
              <a:rPr lang="es-MX" sz="3600" b="1" u="sng" dirty="0">
                <a:solidFill>
                  <a:srgbClr val="FFFFFF"/>
                </a:solidFill>
                <a:latin typeface="Comic Sans MS" pitchFamily="66" charset="0"/>
              </a:rPr>
              <a:t>Mal sistema </a:t>
            </a:r>
            <a:r>
              <a:rPr lang="es-MX" sz="3600" b="1" u="sng" dirty="0" smtClean="0">
                <a:solidFill>
                  <a:srgbClr val="FFFFFF"/>
                </a:solidFill>
                <a:latin typeface="Comic Sans MS" pitchFamily="66" charset="0"/>
              </a:rPr>
              <a:t>escolar</a:t>
            </a:r>
          </a:p>
          <a:p>
            <a:pPr indent="0">
              <a:buNone/>
            </a:pPr>
            <a:r>
              <a:rPr lang="es-MX" sz="4000" dirty="0">
                <a:solidFill>
                  <a:srgbClr val="FFFFFF"/>
                </a:solidFill>
                <a:latin typeface="Comic Sans MS" pitchFamily="66" charset="0"/>
              </a:rPr>
              <a:t>A</a:t>
            </a: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buso escolar</a:t>
            </a:r>
          </a:p>
          <a:p>
            <a:pPr indent="0">
              <a:buNone/>
            </a:pP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Falta de instrucción </a:t>
            </a:r>
          </a:p>
          <a:p>
            <a:pPr indent="0">
              <a:buNone/>
            </a:pP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Sobre valores</a:t>
            </a:r>
          </a:p>
          <a:p>
            <a:pPr indent="0">
              <a:buNone/>
            </a:pPr>
            <a:endParaRPr lang="es-MX" sz="2400" dirty="0" smtClean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2">
            <a:off x="2511839" y="3783725"/>
            <a:ext cx="3176370" cy="229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653">
            <a:off x="4021829" y="1857796"/>
            <a:ext cx="2949267" cy="227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421">
            <a:off x="6043033" y="3562929"/>
            <a:ext cx="2341240" cy="273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692696"/>
            <a:ext cx="7200800" cy="4896544"/>
          </a:xfrm>
        </p:spPr>
        <p:txBody>
          <a:bodyPr/>
          <a:lstStyle/>
          <a:p>
            <a:pPr algn="ctr"/>
            <a:r>
              <a:rPr lang="es-MX" sz="3600" b="1" u="sng" dirty="0">
                <a:solidFill>
                  <a:srgbClr val="FFFFFF"/>
                </a:solidFill>
                <a:latin typeface="Comic Sans MS" pitchFamily="66" charset="0"/>
              </a:rPr>
              <a:t>Medios de </a:t>
            </a:r>
            <a:r>
              <a:rPr lang="es-MX" sz="3600" b="1" u="sng" dirty="0" smtClean="0">
                <a:solidFill>
                  <a:srgbClr val="FFFFFF"/>
                </a:solidFill>
                <a:latin typeface="Comic Sans MS" pitchFamily="66" charset="0"/>
              </a:rPr>
              <a:t>comunicación</a:t>
            </a:r>
          </a:p>
          <a:p>
            <a:pPr indent="0">
              <a:buNone/>
            </a:pP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Violencia en la televisión</a:t>
            </a:r>
          </a:p>
          <a:p>
            <a:pPr indent="0">
              <a:buNone/>
            </a:pP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Violencia en los medios </a:t>
            </a:r>
          </a:p>
          <a:p>
            <a:pPr indent="0">
              <a:buNone/>
            </a:pPr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en general</a:t>
            </a:r>
            <a:endParaRPr lang="es-MX" sz="2000" dirty="0">
              <a:solidFill>
                <a:srgbClr val="FFFFFF"/>
              </a:solidFill>
              <a:latin typeface="Comic Sans MS" pitchFamily="66" charset="0"/>
            </a:endParaRPr>
          </a:p>
          <a:p>
            <a:pPr indent="0">
              <a:buNone/>
            </a:pP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64" y="1916832"/>
            <a:ext cx="3701976" cy="394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0" y="3908798"/>
            <a:ext cx="4118278" cy="22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4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980728"/>
            <a:ext cx="7128792" cy="4608512"/>
          </a:xfrm>
        </p:spPr>
        <p:txBody>
          <a:bodyPr>
            <a:normAutofit/>
          </a:bodyPr>
          <a:lstStyle/>
          <a:p>
            <a:pPr algn="ctr"/>
            <a:r>
              <a:rPr lang="es-MX" sz="3600" b="1" u="sng" dirty="0" smtClean="0">
                <a:solidFill>
                  <a:srgbClr val="FFFFFF"/>
                </a:solidFill>
                <a:latin typeface="Comic Sans MS" pitchFamily="66" charset="0"/>
              </a:rPr>
              <a:t>Influencia social y cultural</a:t>
            </a:r>
          </a:p>
          <a:p>
            <a:pPr indent="0">
              <a:buNone/>
            </a:pP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Situación del país</a:t>
            </a:r>
          </a:p>
          <a:p>
            <a:pPr indent="0">
              <a:buNone/>
            </a:pP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Creencias del lugar</a:t>
            </a:r>
          </a:p>
          <a:p>
            <a:pPr indent="0">
              <a:buNone/>
            </a:pPr>
            <a:r>
              <a:rPr lang="es-MX" sz="2000" dirty="0" smtClean="0">
                <a:solidFill>
                  <a:srgbClr val="FFFFFF"/>
                </a:solidFill>
                <a:latin typeface="Comic Sans MS" pitchFamily="66" charset="0"/>
              </a:rPr>
              <a:t>Costumbres y tradiciones</a:t>
            </a:r>
            <a:endParaRPr lang="es-MX" sz="2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030">
            <a:off x="4677593" y="2459277"/>
            <a:ext cx="3809578" cy="32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789">
            <a:off x="735782" y="3915999"/>
            <a:ext cx="4004658" cy="179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548680"/>
            <a:ext cx="7344816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s-MX" sz="4400" b="1" u="sng" dirty="0" smtClean="0">
                <a:solidFill>
                  <a:srgbClr val="FFFFFF"/>
                </a:solidFill>
                <a:latin typeface="Comic Sans MS" pitchFamily="66" charset="0"/>
              </a:rPr>
              <a:t>La violencia se transmite, ES UN CICLO</a:t>
            </a:r>
            <a:endParaRPr lang="es-MX" sz="4400" b="1" u="sng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920880" cy="315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5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rot="20057693">
            <a:off x="239544" y="2722590"/>
            <a:ext cx="8652751" cy="1266165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solidFill>
                  <a:srgbClr val="EAEAEA"/>
                </a:solidFill>
                <a:latin typeface="Comic Sans MS" pitchFamily="66" charset="0"/>
              </a:rPr>
              <a:t>Consecuencias de la violencia</a:t>
            </a:r>
            <a:endParaRPr lang="es-MX" sz="48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t1.gstatic.com/images?q=tbn:ANd9GcSZPBlnlofrJR8LYmPvvd61jUs7s3S1Hh2DOrjWzEVjYeQq6-_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13665" r="19990" b="16251"/>
          <a:stretch/>
        </p:blipFill>
        <p:spPr bwMode="auto">
          <a:xfrm>
            <a:off x="467544" y="451612"/>
            <a:ext cx="3240360" cy="3065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359" r="5348" b="7660"/>
          <a:stretch/>
        </p:blipFill>
        <p:spPr bwMode="auto">
          <a:xfrm>
            <a:off x="5508104" y="3140968"/>
            <a:ext cx="3250059" cy="3297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755576" y="727026"/>
            <a:ext cx="4389752" cy="5793507"/>
          </a:xfrm>
          <a:prstGeom prst="rect">
            <a:avLst/>
          </a:prstGeom>
        </p:spPr>
        <p:txBody>
          <a:bodyPr/>
          <a:lstStyle/>
          <a:p>
            <a:r>
              <a:rPr lang="es-MX" sz="2800" dirty="0" smtClean="0">
                <a:solidFill>
                  <a:srgbClr val="FFFFFF"/>
                </a:solidFill>
                <a:latin typeface="Comic Sans MS" pitchFamily="66" charset="0"/>
              </a:rPr>
              <a:t>Pueden no ser mortales… como moretones o golpes leves</a:t>
            </a:r>
          </a:p>
          <a:p>
            <a:pPr indent="0">
              <a:buNone/>
            </a:pPr>
            <a:endParaRPr lang="es-MX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800" dirty="0" smtClean="0">
                <a:solidFill>
                  <a:srgbClr val="FFFFFF"/>
                </a:solidFill>
                <a:latin typeface="Comic Sans MS" pitchFamily="66" charset="0"/>
              </a:rPr>
              <a:t>Y pueden ser mortales… como el suicidio…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60">
            <a:off x="4868834" y="3356992"/>
            <a:ext cx="33843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851">
            <a:off x="5106845" y="620687"/>
            <a:ext cx="33843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295400"/>
            <a:ext cx="7704856" cy="685800"/>
          </a:xfrm>
        </p:spPr>
        <p:txBody>
          <a:bodyPr>
            <a:noAutofit/>
          </a:bodyPr>
          <a:lstStyle/>
          <a:p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Consecuencias psicológicas.</a:t>
            </a:r>
            <a:endParaRPr lang="es-MX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539552" y="1340768"/>
            <a:ext cx="4417382" cy="4525963"/>
          </a:xfrm>
          <a:prstGeom prst="rect">
            <a:avLst/>
          </a:prstGeom>
        </p:spPr>
        <p:txBody>
          <a:bodyPr/>
          <a:lstStyle/>
          <a:p>
            <a:endParaRPr lang="es-MX" sz="2400" dirty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Suicidio:  agotamiento emocional y físico </a:t>
            </a:r>
          </a:p>
          <a:p>
            <a:r>
              <a:rPr lang="es-MX" sz="2400" dirty="0" smtClean="0">
                <a:solidFill>
                  <a:srgbClr val="FFFFFF"/>
                </a:solidFill>
                <a:latin typeface="Comic Sans MS" pitchFamily="66" charset="0"/>
              </a:rPr>
              <a:t>Problemas de salud mental: están gravemente deprimidas o ansiosas y muestran síntomas del trastorno de estrés postraumático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175">
            <a:off x="4840598" y="2607959"/>
            <a:ext cx="3559299" cy="320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0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467544" y="906272"/>
            <a:ext cx="4038600" cy="50734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Abuso sexual     =        Temor.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Culpa.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Desvalorización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Odio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Vergüenza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Depresión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Asco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Desconfianza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Aislamiento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Marginalidad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rgbClr val="FFFFFF"/>
                </a:solidFill>
                <a:latin typeface="Comic Sans MS" pitchFamily="66" charset="0"/>
              </a:rPr>
              <a:t>Ansiedad</a:t>
            </a:r>
          </a:p>
          <a:p>
            <a:pPr marL="0" indent="0">
              <a:buNone/>
            </a:pPr>
            <a:endParaRPr lang="es-MX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r="5630"/>
          <a:stretch/>
        </p:blipFill>
        <p:spPr bwMode="auto">
          <a:xfrm rot="20763022">
            <a:off x="6097843" y="763095"/>
            <a:ext cx="2062483" cy="231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r="9812"/>
          <a:stretch/>
        </p:blipFill>
        <p:spPr bwMode="auto">
          <a:xfrm rot="641591">
            <a:off x="5301526" y="3556243"/>
            <a:ext cx="3062033" cy="271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rot="20057693">
            <a:off x="903438" y="2803674"/>
            <a:ext cx="7009094" cy="1427160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solidFill>
                  <a:srgbClr val="EAEAEA"/>
                </a:solidFill>
                <a:latin typeface="Comic Sans MS" pitchFamily="66" charset="0"/>
              </a:rPr>
              <a:t>Violencia y agresividad</a:t>
            </a:r>
            <a:endParaRPr lang="es-MX" sz="48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t1.gstatic.com/images?q=tbn:ANd9GcSZPBlnlofrJR8LYmPvvd61jUs7s3S1Hh2DOrjWzEVjYeQq6-_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13665" r="19990" b="16251"/>
          <a:stretch/>
        </p:blipFill>
        <p:spPr bwMode="auto">
          <a:xfrm>
            <a:off x="467544" y="451612"/>
            <a:ext cx="3240360" cy="3065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359" r="5348" b="7660"/>
          <a:stretch/>
        </p:blipFill>
        <p:spPr bwMode="auto">
          <a:xfrm>
            <a:off x="5508104" y="3140968"/>
            <a:ext cx="3250059" cy="3297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88" y="99009"/>
            <a:ext cx="4353009" cy="335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2" y="3470920"/>
            <a:ext cx="5006388" cy="340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" y="19117"/>
            <a:ext cx="5578152" cy="340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5" y="3403461"/>
            <a:ext cx="4839397" cy="345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00" y="1357536"/>
            <a:ext cx="4378114" cy="3149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9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4400" dirty="0">
                <a:solidFill>
                  <a:srgbClr val="FFFFFF"/>
                </a:solidFill>
                <a:latin typeface="Comic Sans MS" pitchFamily="66" charset="0"/>
              </a:rPr>
              <a:t>AGRESIVIDAD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700213"/>
            <a:ext cx="4140200" cy="4392612"/>
          </a:xfrm>
        </p:spPr>
        <p:txBody>
          <a:bodyPr>
            <a:normAutofit lnSpcReduction="10000"/>
          </a:bodyPr>
          <a:lstStyle/>
          <a:p>
            <a:r>
              <a:rPr lang="es-ES_tradnl" sz="2800" dirty="0">
                <a:solidFill>
                  <a:srgbClr val="FFFFFF"/>
                </a:solidFill>
                <a:latin typeface="Comic Sans MS" pitchFamily="66" charset="0"/>
              </a:rPr>
              <a:t>Entendemos como agresividad a la acción dirigida a causar daño a otra persona, la agresión puede ser psicología, si es física se le denomina violencia</a:t>
            </a:r>
          </a:p>
        </p:txBody>
      </p:sp>
      <p:pic>
        <p:nvPicPr>
          <p:cNvPr id="2053" name="Picture 5" descr="agresiv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740">
            <a:off x="4898511" y="2679448"/>
            <a:ext cx="3680597" cy="2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Autofit/>
          </a:bodyPr>
          <a:lstStyle/>
          <a:p>
            <a:r>
              <a:rPr lang="es-ES_tradnl" sz="5400" dirty="0">
                <a:solidFill>
                  <a:srgbClr val="FFFFFF"/>
                </a:solidFill>
                <a:latin typeface="Comic Sans MS" pitchFamily="66" charset="0"/>
              </a:rPr>
              <a:t>OBJETIVOS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5770563" cy="452596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FFFFFF"/>
                </a:solidFill>
                <a:latin typeface="Comic Sans MS" pitchFamily="66" charset="0"/>
              </a:rPr>
              <a:t>Causar daño a la víctima</a:t>
            </a:r>
          </a:p>
          <a:p>
            <a:pPr indent="0">
              <a:buNone/>
            </a:pPr>
            <a:endParaRPr lang="es-MX" sz="3200" dirty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3200" dirty="0">
                <a:solidFill>
                  <a:srgbClr val="FFFFFF"/>
                </a:solidFill>
                <a:latin typeface="Comic Sans MS" pitchFamily="66" charset="0"/>
              </a:rPr>
              <a:t>Poder y dominio</a:t>
            </a:r>
          </a:p>
          <a:p>
            <a:endParaRPr lang="es-MX" sz="3200" dirty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s-MX" sz="3200" dirty="0">
                <a:solidFill>
                  <a:srgbClr val="FFFFFF"/>
                </a:solidFill>
                <a:latin typeface="Comic Sans MS" pitchFamily="66" charset="0"/>
              </a:rPr>
              <a:t>Reputación e imagen</a:t>
            </a:r>
            <a:endParaRPr lang="es-ES_tradnl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077" name="Picture 5" descr="victima-verd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912">
            <a:off x="5063083" y="296039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476672"/>
            <a:ext cx="8229600" cy="4525963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FFFFFF"/>
                </a:solidFill>
                <a:latin typeface="Comic Sans MS" pitchFamily="66" charset="0"/>
              </a:rPr>
              <a:t>Es necesario reconocer que tenemos una tendencia innata hacia la agresividad pero que en ésta influyen factores </a:t>
            </a:r>
            <a:r>
              <a:rPr lang="es-ES_tradnl" sz="2400" dirty="0">
                <a:solidFill>
                  <a:srgbClr val="FFFFFF"/>
                </a:solidFill>
                <a:latin typeface="Comic Sans MS" pitchFamily="66" charset="0"/>
              </a:rPr>
              <a:t>Biológicos y Ambientales</a:t>
            </a:r>
          </a:p>
        </p:txBody>
      </p:sp>
      <p:pic>
        <p:nvPicPr>
          <p:cNvPr id="4101" name="Picture 5" descr="agresiv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8">
            <a:off x="3074078" y="2485257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Autofit/>
          </a:bodyPr>
          <a:lstStyle/>
          <a:p>
            <a:r>
              <a:rPr lang="es-ES_tradnl" sz="4800" dirty="0">
                <a:solidFill>
                  <a:srgbClr val="FFFFFF"/>
                </a:solidFill>
                <a:latin typeface="Comic Sans MS" pitchFamily="66" charset="0"/>
              </a:rPr>
              <a:t>Biológicos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60848"/>
            <a:ext cx="7344816" cy="30480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sz="2800" dirty="0">
                <a:solidFill>
                  <a:srgbClr val="FFFFFF"/>
                </a:solidFill>
                <a:latin typeface="Comic Sans MS" pitchFamily="66" charset="0"/>
              </a:rPr>
              <a:t>XYY: Varones con este cromosoma, demostraron mayor número de delitos y menor inteligencia social para esconder los delitos</a:t>
            </a:r>
            <a:br>
              <a:rPr lang="es-MX" sz="2800" dirty="0">
                <a:solidFill>
                  <a:srgbClr val="FFFFFF"/>
                </a:solidFill>
                <a:latin typeface="Comic Sans MS" pitchFamily="66" charset="0"/>
              </a:rPr>
            </a:br>
            <a:endParaRPr lang="es-MX" sz="2800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rgbClr val="FFFFFF"/>
                </a:solidFill>
                <a:latin typeface="Comic Sans MS" pitchFamily="66" charset="0"/>
              </a:rPr>
              <a:t>Factores hormonales: relacionados con los estados agresivos, por ejemplo la mujer durante el síndrome pre-menstrual está más irritable y agresiva.</a:t>
            </a:r>
            <a:r>
              <a:rPr lang="es-ES_tradnl" sz="28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30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es-ES_tradnl" dirty="0">
                <a:solidFill>
                  <a:srgbClr val="FFFFFF"/>
                </a:solidFill>
                <a:latin typeface="Comic Sans MS" pitchFamily="66" charset="0"/>
              </a:rPr>
              <a:t>Ambientales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3268662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>En determinadas sociedades y culturas, la agresividad puede estar bien considerada.</a:t>
            </a:r>
          </a:p>
          <a:p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>Normas familiares que fomentan la agresividad de sus miembros.</a:t>
            </a:r>
          </a:p>
          <a:p>
            <a:r>
              <a:rPr lang="es-MX" sz="2000" dirty="0">
                <a:solidFill>
                  <a:srgbClr val="FFFFFF"/>
                </a:solidFill>
                <a:latin typeface="Comic Sans MS" pitchFamily="66" charset="0"/>
              </a:rPr>
              <a:t>Influencia de los medios de comunicación.</a:t>
            </a:r>
            <a:endParaRPr lang="es-ES_tradnl" sz="2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6149" name="Picture 5" descr="dragon-ball-z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836">
            <a:off x="2700339" y="3299546"/>
            <a:ext cx="4103687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Personalizado 1">
      <a:dk1>
        <a:srgbClr val="00B0F0"/>
      </a:dk1>
      <a:lt1>
        <a:srgbClr val="FF0000"/>
      </a:lt1>
      <a:dk2>
        <a:srgbClr val="81D319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148</TotalTime>
  <Words>762</Words>
  <Application>Microsoft Office PowerPoint</Application>
  <PresentationFormat>Presentación en pantalla (4:3)</PresentationFormat>
  <Paragraphs>124</Paragraphs>
  <Slides>40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Alta costura</vt:lpstr>
      <vt:lpstr>COLEGIO DE CIENCIAS Y HUMANIDADES PLANTEL AZCAPOTZALCO  PSICOLOGÍA II</vt:lpstr>
      <vt:lpstr>Presentación de PowerPoint</vt:lpstr>
      <vt:lpstr>Violencia.</vt:lpstr>
      <vt:lpstr>Presentación de PowerPoint</vt:lpstr>
      <vt:lpstr>AGRESIVIDAD</vt:lpstr>
      <vt:lpstr>OBJETIVOS</vt:lpstr>
      <vt:lpstr>Presentación de PowerPoint</vt:lpstr>
      <vt:lpstr>Biológicos</vt:lpstr>
      <vt:lpstr>Ambientales</vt:lpstr>
      <vt:lpstr>TEORÍA DE DOLLARD Y MILLER INTENTARON INTEGRAR CONDUCTA Y PSICOANALISIS</vt:lpstr>
      <vt:lpstr>Presentación de PowerPoint</vt:lpstr>
      <vt:lpstr>Violencia Psicológica</vt:lpstr>
      <vt:lpstr>Presentación de PowerPoint</vt:lpstr>
      <vt:lpstr>Violencia Económica</vt:lpstr>
      <vt:lpstr>Presentación de PowerPoint</vt:lpstr>
      <vt:lpstr>Violencia</vt:lpstr>
      <vt:lpstr>Violencia Física </vt:lpstr>
      <vt:lpstr>Se expresa a través de: </vt:lpstr>
      <vt:lpstr>Violencia</vt:lpstr>
      <vt:lpstr>Violencia Sexual </vt:lpstr>
      <vt:lpstr>Comprende actos como: </vt:lpstr>
      <vt:lpstr>Presentación de PowerPoint</vt:lpstr>
      <vt:lpstr>Presentación de PowerPoint</vt:lpstr>
      <vt:lpstr>Presentación de PowerPoint</vt:lpstr>
      <vt:lpstr>Hacia la mujer.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Consecuencias psicológicas.</vt:lpstr>
      <vt:lpstr>Presentación de PowerPoint</vt:lpstr>
      <vt:lpstr>Presentación de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Your User Name</dc:creator>
  <cp:lastModifiedBy>Amalia</cp:lastModifiedBy>
  <cp:revision>18</cp:revision>
  <dcterms:created xsi:type="dcterms:W3CDTF">2011-11-17T05:07:45Z</dcterms:created>
  <dcterms:modified xsi:type="dcterms:W3CDTF">2013-03-27T19:11:10Z</dcterms:modified>
</cp:coreProperties>
</file>